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73" r:id="rId2"/>
    <p:sldId id="257" r:id="rId3"/>
    <p:sldId id="258" r:id="rId4"/>
    <p:sldId id="270" r:id="rId5"/>
    <p:sldId id="269" r:id="rId6"/>
    <p:sldId id="260" r:id="rId7"/>
    <p:sldId id="267" r:id="rId8"/>
    <p:sldId id="268" r:id="rId9"/>
    <p:sldId id="283" r:id="rId10"/>
    <p:sldId id="274" r:id="rId11"/>
    <p:sldId id="277" r:id="rId12"/>
    <p:sldId id="271" r:id="rId13"/>
    <p:sldId id="266" r:id="rId14"/>
    <p:sldId id="272" r:id="rId15"/>
    <p:sldId id="280" r:id="rId16"/>
    <p:sldId id="275" r:id="rId17"/>
    <p:sldId id="276" r:id="rId18"/>
    <p:sldId id="279" r:id="rId19"/>
    <p:sldId id="278" r:id="rId20"/>
    <p:sldId id="281" r:id="rId21"/>
    <p:sldId id="261" r:id="rId22"/>
    <p:sldId id="282" r:id="rId23"/>
    <p:sldId id="264" r:id="rId24"/>
  </p:sldIdLst>
  <p:sldSz cx="9144000" cy="5143500" type="screen16x9"/>
  <p:notesSz cx="6858000" cy="9144000"/>
  <p:embeddedFontLst>
    <p:embeddedFont>
      <p:font typeface="Average" panose="020B0604020202020204" charset="0"/>
      <p:regular r:id="rId26"/>
    </p:embeddedFont>
    <p:embeddedFont>
      <p:font typeface="Calibri" panose="020F0502020204030204" pitchFamily="34" charset="0"/>
      <p:regular r:id="rId27"/>
      <p:bold r:id="rId28"/>
      <p:italic r:id="rId29"/>
      <p:boldItalic r:id="rId30"/>
    </p:embeddedFont>
    <p:embeddedFont>
      <p:font typeface="Oswald" panose="00000500000000000000" pitchFamily="2"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E614F0C5-D520-4AB2-B542-59970F875E15}">
          <p14:sldIdLst>
            <p14:sldId id="273"/>
            <p14:sldId id="257"/>
            <p14:sldId id="258"/>
            <p14:sldId id="270"/>
            <p14:sldId id="269"/>
            <p14:sldId id="260"/>
            <p14:sldId id="267"/>
            <p14:sldId id="268"/>
            <p14:sldId id="283"/>
            <p14:sldId id="274"/>
            <p14:sldId id="277"/>
            <p14:sldId id="271"/>
            <p14:sldId id="266"/>
            <p14:sldId id="272"/>
            <p14:sldId id="280"/>
            <p14:sldId id="275"/>
            <p14:sldId id="276"/>
            <p14:sldId id="279"/>
            <p14:sldId id="278"/>
            <p14:sldId id="281"/>
            <p14:sldId id="261"/>
            <p14:sldId id="282"/>
            <p14:sldId id="26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848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483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66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2929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493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1f98a1bf4a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1f98a1bf4a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31493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44890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980f9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980f9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628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700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c6f980f9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980f9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609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1f98a1bf4a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1f98a1bf4a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7489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31323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55" r:id="rId5"/>
    <p:sldLayoutId id="2147483656"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hyperlink" Target="https://public.tableau.com/app/profile/ethan.mcbride/viz/HeartDiseaseKeyIndicatorsDashboard/GeneralOverview"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15.jpg"/><Relationship Id="rId3" Type="http://schemas.openxmlformats.org/officeDocument/2006/relationships/image" Target="../media/image10.png"/><Relationship Id="rId7" Type="http://schemas.openxmlformats.org/officeDocument/2006/relationships/image" Target="../media/image14.jp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7.jpg"/><Relationship Id="rId4" Type="http://schemas.openxmlformats.org/officeDocument/2006/relationships/image" Target="../media/image11.png"/><Relationship Id="rId9" Type="http://schemas.openxmlformats.org/officeDocument/2006/relationships/image" Target="../media/image16.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search=heart+disease"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8305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bg2"/>
                </a:solidFill>
              </a:rPr>
              <a:t>    Data Analytics Bootcamp –UOT</a:t>
            </a:r>
            <a:br>
              <a:rPr lang="en" sz="2000" dirty="0">
                <a:solidFill>
                  <a:schemeClr val="bg2"/>
                </a:solidFill>
              </a:rPr>
            </a:br>
            <a:r>
              <a:rPr lang="en" sz="2000" dirty="0">
                <a:solidFill>
                  <a:schemeClr val="bg2"/>
                </a:solidFill>
              </a:rPr>
              <a:t>    Final Project - Group 7</a:t>
            </a:r>
            <a:endParaRPr sz="2000" dirty="0"/>
          </a:p>
        </p:txBody>
      </p:sp>
      <p:sp>
        <p:nvSpPr>
          <p:cNvPr id="66" name="Google Shape;66;p14"/>
          <p:cNvSpPr txBox="1">
            <a:spLocks noGrp="1"/>
          </p:cNvSpPr>
          <p:nvPr>
            <p:ph type="body" idx="1"/>
          </p:nvPr>
        </p:nvSpPr>
        <p:spPr>
          <a:xfrm>
            <a:off x="591671" y="1513755"/>
            <a:ext cx="7660982" cy="1057995"/>
          </a:xfrm>
          <a:prstGeom prst="rect">
            <a:avLst/>
          </a:prstGeom>
        </p:spPr>
        <p:txBody>
          <a:bodyPr spcFirstLastPara="1" wrap="square" lIns="91425" tIns="91425" rIns="91425" bIns="91425" anchor="t" anchorCtr="0">
            <a:noAutofit/>
          </a:bodyPr>
          <a:lstStyle/>
          <a:p>
            <a:pPr marL="114300" indent="0" algn="ctr">
              <a:lnSpc>
                <a:spcPct val="150000"/>
              </a:lnSpc>
              <a:buNone/>
            </a:pPr>
            <a:r>
              <a:rPr lang="en-CA" sz="3600" b="1" dirty="0">
                <a:solidFill>
                  <a:schemeClr val="tx1"/>
                </a:solidFill>
                <a:latin typeface="Oswald" panose="00000500000000000000" pitchFamily="2" charset="0"/>
              </a:rPr>
              <a:t>PREDICTION OF FACTORS LEAD TO HEART DISEASE</a:t>
            </a:r>
          </a:p>
          <a:p>
            <a:pPr marL="114300" lvl="0" indent="0" algn="l" rtl="0">
              <a:lnSpc>
                <a:spcPct val="200000"/>
              </a:lnSpc>
              <a:spcBef>
                <a:spcPts val="0"/>
              </a:spcBef>
              <a:spcAft>
                <a:spcPts val="0"/>
              </a:spcAft>
              <a:buSzPts val="1800"/>
              <a:buNone/>
            </a:pPr>
            <a:endParaRPr dirty="0">
              <a:latin typeface="Oswald" panose="00000500000000000000" pitchFamily="2" charset="0"/>
            </a:endParaRPr>
          </a:p>
        </p:txBody>
      </p:sp>
      <p:pic>
        <p:nvPicPr>
          <p:cNvPr id="5" name="Google Shape;73;p15">
            <a:extLst>
              <a:ext uri="{FF2B5EF4-FFF2-40B4-BE49-F238E27FC236}">
                <a16:creationId xmlns:a16="http://schemas.microsoft.com/office/drawing/2014/main" id="{719B3CF1-2E45-43EF-AE8D-0896BC589C9E}"/>
              </a:ext>
            </a:extLst>
          </p:cNvPr>
          <p:cNvPicPr preferRelativeResize="0"/>
          <p:nvPr/>
        </p:nvPicPr>
        <p:blipFill>
          <a:blip r:embed="rId3">
            <a:alphaModFix/>
          </a:blip>
          <a:stretch>
            <a:fillRect/>
          </a:stretch>
        </p:blipFill>
        <p:spPr>
          <a:xfrm>
            <a:off x="3508822" y="3305853"/>
            <a:ext cx="5084425" cy="1998125"/>
          </a:xfrm>
          <a:prstGeom prst="rect">
            <a:avLst/>
          </a:prstGeom>
          <a:noFill/>
          <a:ln>
            <a:noFill/>
          </a:ln>
        </p:spPr>
      </p:pic>
    </p:spTree>
    <p:extLst>
      <p:ext uri="{BB962C8B-B14F-4D97-AF65-F5344CB8AC3E}">
        <p14:creationId xmlns:p14="http://schemas.microsoft.com/office/powerpoint/2010/main" val="2163323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32FA7-BD69-4910-8B6B-15F77E0906D5}"/>
              </a:ext>
            </a:extLst>
          </p:cNvPr>
          <p:cNvSpPr>
            <a:spLocks noGrp="1"/>
          </p:cNvSpPr>
          <p:nvPr>
            <p:ph type="title"/>
          </p:nvPr>
        </p:nvSpPr>
        <p:spPr/>
        <p:txBody>
          <a:bodyPr/>
          <a:lstStyle/>
          <a:p>
            <a:r>
              <a:rPr lang="en-CA" dirty="0"/>
              <a:t>Correlation among the columns </a:t>
            </a:r>
          </a:p>
        </p:txBody>
      </p:sp>
      <p:sp>
        <p:nvSpPr>
          <p:cNvPr id="3" name="Text Placeholder 2">
            <a:extLst>
              <a:ext uri="{FF2B5EF4-FFF2-40B4-BE49-F238E27FC236}">
                <a16:creationId xmlns:a16="http://schemas.microsoft.com/office/drawing/2014/main" id="{B8AB5A90-11EC-48C2-867B-A9252BFC9EC5}"/>
              </a:ext>
            </a:extLst>
          </p:cNvPr>
          <p:cNvSpPr>
            <a:spLocks noGrp="1"/>
          </p:cNvSpPr>
          <p:nvPr>
            <p:ph type="body" idx="1"/>
          </p:nvPr>
        </p:nvSpPr>
        <p:spPr>
          <a:xfrm>
            <a:off x="2179320" y="1714500"/>
            <a:ext cx="4655820" cy="2400300"/>
          </a:xfrm>
        </p:spPr>
        <p:txBody>
          <a:bodyPr/>
          <a:lstStyle/>
          <a:p>
            <a:endParaRPr lang="en-CA" dirty="0"/>
          </a:p>
        </p:txBody>
      </p:sp>
      <p:pic>
        <p:nvPicPr>
          <p:cNvPr id="5" name="Picture 4">
            <a:extLst>
              <a:ext uri="{FF2B5EF4-FFF2-40B4-BE49-F238E27FC236}">
                <a16:creationId xmlns:a16="http://schemas.microsoft.com/office/drawing/2014/main" id="{CA21145C-6DE5-4BB5-9A24-C61E4BF83194}"/>
              </a:ext>
            </a:extLst>
          </p:cNvPr>
          <p:cNvPicPr>
            <a:picLocks noChangeAspect="1"/>
          </p:cNvPicPr>
          <p:nvPr/>
        </p:nvPicPr>
        <p:blipFill>
          <a:blip r:embed="rId2"/>
          <a:stretch>
            <a:fillRect/>
          </a:stretch>
        </p:blipFill>
        <p:spPr>
          <a:xfrm>
            <a:off x="647700" y="1203960"/>
            <a:ext cx="7833360" cy="3494515"/>
          </a:xfrm>
          <a:prstGeom prst="rect">
            <a:avLst/>
          </a:prstGeom>
        </p:spPr>
      </p:pic>
    </p:spTree>
    <p:extLst>
      <p:ext uri="{BB962C8B-B14F-4D97-AF65-F5344CB8AC3E}">
        <p14:creationId xmlns:p14="http://schemas.microsoft.com/office/powerpoint/2010/main" val="2898478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flipV="1">
            <a:off x="3550920" y="1706879"/>
            <a:ext cx="1021080" cy="533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dirty="0"/>
          </a:p>
        </p:txBody>
      </p:sp>
      <p:sp>
        <p:nvSpPr>
          <p:cNvPr id="126" name="Google Shape;126;p20"/>
          <p:cNvSpPr txBox="1">
            <a:spLocks noGrp="1"/>
          </p:cNvSpPr>
          <p:nvPr>
            <p:ph type="body" idx="1"/>
          </p:nvPr>
        </p:nvSpPr>
        <p:spPr>
          <a:xfrm>
            <a:off x="311700" y="1219200"/>
            <a:ext cx="8520600" cy="2590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sz="2100" b="1" dirty="0">
              <a:solidFill>
                <a:schemeClr val="dk1"/>
              </a:solidFill>
            </a:endParaRPr>
          </a:p>
          <a:p>
            <a:pPr marL="0" lvl="0" indent="0" algn="l" rtl="0">
              <a:lnSpc>
                <a:spcPct val="200000"/>
              </a:lnSpc>
              <a:spcBef>
                <a:spcPts val="1600"/>
              </a:spcBef>
              <a:spcAft>
                <a:spcPts val="1600"/>
              </a:spcAft>
              <a:buNone/>
            </a:pPr>
            <a:endParaRPr dirty="0"/>
          </a:p>
        </p:txBody>
      </p:sp>
      <p:pic>
        <p:nvPicPr>
          <p:cNvPr id="7" name="Picture 6">
            <a:extLst>
              <a:ext uri="{FF2B5EF4-FFF2-40B4-BE49-F238E27FC236}">
                <a16:creationId xmlns:a16="http://schemas.microsoft.com/office/drawing/2014/main" id="{1A163948-3338-43FE-B43A-5D259F21C3BD}"/>
              </a:ext>
            </a:extLst>
          </p:cNvPr>
          <p:cNvPicPr>
            <a:picLocks noChangeAspect="1"/>
          </p:cNvPicPr>
          <p:nvPr/>
        </p:nvPicPr>
        <p:blipFill>
          <a:blip r:embed="rId3"/>
          <a:stretch>
            <a:fillRect/>
          </a:stretch>
        </p:blipFill>
        <p:spPr>
          <a:xfrm>
            <a:off x="472440" y="552781"/>
            <a:ext cx="7901940" cy="4209719"/>
          </a:xfrm>
          <a:prstGeom prst="rect">
            <a:avLst/>
          </a:prstGeom>
        </p:spPr>
      </p:pic>
    </p:spTree>
    <p:extLst>
      <p:ext uri="{BB962C8B-B14F-4D97-AF65-F5344CB8AC3E}">
        <p14:creationId xmlns:p14="http://schemas.microsoft.com/office/powerpoint/2010/main" val="3682449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DATA </a:t>
            </a:r>
            <a:r>
              <a:rPr lang="en-US" sz="4000" b="1" dirty="0"/>
              <a:t>STORAGE</a:t>
            </a:r>
            <a:br>
              <a:rPr lang="en-US" sz="4000" b="1" dirty="0"/>
            </a:br>
            <a:br>
              <a:rPr lang="en-US" sz="4000" b="1" dirty="0"/>
            </a:br>
            <a:r>
              <a:rPr lang="en-US" sz="1800" dirty="0">
                <a:latin typeface="Average" panose="020B0604020202020204" charset="0"/>
              </a:rPr>
              <a:t>Creating tables for binary and nonbinary data using SQL</a:t>
            </a:r>
            <a:br>
              <a:rPr lang="en-US" sz="1800" dirty="0">
                <a:latin typeface="Average" panose="020B0604020202020204" charset="0"/>
              </a:rPr>
            </a:br>
            <a:r>
              <a:rPr lang="en-US" sz="1800" dirty="0">
                <a:latin typeface="Average" panose="020B0604020202020204" charset="0"/>
              </a:rPr>
              <a:t>Joining tables using id number as the primary key </a:t>
            </a:r>
            <a:br>
              <a:rPr lang="en-US" sz="1800" dirty="0">
                <a:latin typeface="Average" panose="020B0604020202020204" charset="0"/>
              </a:rPr>
            </a:br>
            <a:r>
              <a:rPr lang="en-US" sz="1800" dirty="0">
                <a:latin typeface="Average" panose="020B0604020202020204" charset="0"/>
              </a:rPr>
              <a:t>Storing data using Pgadmin </a:t>
            </a:r>
            <a:endParaRPr sz="1800" dirty="0">
              <a:latin typeface="Average" panose="020B0604020202020204"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8428866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flipV="1">
            <a:off x="2232156" y="1013460"/>
            <a:ext cx="1059684" cy="466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sp>
        <p:nvSpPr>
          <p:cNvPr id="110" name="Google Shape;110;p18"/>
          <p:cNvSpPr txBox="1">
            <a:spLocks noGrp="1"/>
          </p:cNvSpPr>
          <p:nvPr>
            <p:ph type="body" idx="1"/>
          </p:nvPr>
        </p:nvSpPr>
        <p:spPr>
          <a:xfrm>
            <a:off x="2057400" y="1124450"/>
            <a:ext cx="1935480" cy="3360300"/>
          </a:xfrm>
          <a:prstGeom prst="rect">
            <a:avLst/>
          </a:prstGeom>
        </p:spPr>
        <p:txBody>
          <a:bodyPr spcFirstLastPara="1" wrap="square" lIns="91425" tIns="91425" rIns="91425" bIns="91425" anchor="t" anchorCtr="0">
            <a:noAutofit/>
          </a:bodyPr>
          <a:lstStyle/>
          <a:p>
            <a:pPr marL="114300" lvl="0" indent="0" algn="l" rtl="0">
              <a:lnSpc>
                <a:spcPct val="200000"/>
              </a:lnSpc>
              <a:spcBef>
                <a:spcPts val="0"/>
              </a:spcBef>
              <a:spcAft>
                <a:spcPts val="0"/>
              </a:spcAft>
              <a:buSzPts val="1800"/>
              <a:buNone/>
            </a:pPr>
            <a:endParaRPr lang="en-CA" dirty="0"/>
          </a:p>
        </p:txBody>
      </p:sp>
      <p:pic>
        <p:nvPicPr>
          <p:cNvPr id="7" name="Picture 6">
            <a:extLst>
              <a:ext uri="{FF2B5EF4-FFF2-40B4-BE49-F238E27FC236}">
                <a16:creationId xmlns:a16="http://schemas.microsoft.com/office/drawing/2014/main" id="{3D7A7F08-7265-4ACF-873C-BEE30796E883}"/>
              </a:ext>
            </a:extLst>
          </p:cNvPr>
          <p:cNvPicPr>
            <a:picLocks noChangeAspect="1"/>
          </p:cNvPicPr>
          <p:nvPr/>
        </p:nvPicPr>
        <p:blipFill>
          <a:blip r:embed="rId3"/>
          <a:stretch>
            <a:fillRect/>
          </a:stretch>
        </p:blipFill>
        <p:spPr>
          <a:xfrm>
            <a:off x="663933" y="449416"/>
            <a:ext cx="3629433" cy="4244667"/>
          </a:xfrm>
          <a:prstGeom prst="rect">
            <a:avLst/>
          </a:prstGeom>
        </p:spPr>
      </p:pic>
      <p:pic>
        <p:nvPicPr>
          <p:cNvPr id="9" name="Picture 8">
            <a:extLst>
              <a:ext uri="{FF2B5EF4-FFF2-40B4-BE49-F238E27FC236}">
                <a16:creationId xmlns:a16="http://schemas.microsoft.com/office/drawing/2014/main" id="{3838439D-D4DE-4B0E-918B-CA13B9CBB25F}"/>
              </a:ext>
            </a:extLst>
          </p:cNvPr>
          <p:cNvPicPr>
            <a:picLocks noChangeAspect="1"/>
          </p:cNvPicPr>
          <p:nvPr/>
        </p:nvPicPr>
        <p:blipFill>
          <a:blip r:embed="rId4"/>
          <a:stretch>
            <a:fillRect/>
          </a:stretch>
        </p:blipFill>
        <p:spPr>
          <a:xfrm>
            <a:off x="4860063" y="449415"/>
            <a:ext cx="3670839" cy="4244667"/>
          </a:xfrm>
          <a:prstGeom prst="rect">
            <a:avLst/>
          </a:prstGeom>
        </p:spPr>
      </p:pic>
    </p:spTree>
    <p:extLst>
      <p:ext uri="{BB962C8B-B14F-4D97-AF65-F5344CB8AC3E}">
        <p14:creationId xmlns:p14="http://schemas.microsoft.com/office/powerpoint/2010/main" val="2115089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latin typeface="Oswald" panose="00000500000000000000" pitchFamily="2" charset="0"/>
                <a:cs typeface="Times New Roman" panose="02020603050405020304" pitchFamily="18" charset="0"/>
              </a:rPr>
              <a:t>MACHINE LEARNING </a:t>
            </a:r>
            <a:br>
              <a:rPr lang="en-CA" sz="4000" b="1" dirty="0">
                <a:latin typeface="Oswald" panose="00000500000000000000" pitchFamily="2" charset="0"/>
                <a:cs typeface="Times New Roman" panose="02020603050405020304" pitchFamily="18" charset="0"/>
              </a:rPr>
            </a:br>
            <a:r>
              <a:rPr lang="en-CA" sz="4000" b="1" dirty="0">
                <a:latin typeface="Oswald" panose="00000500000000000000" pitchFamily="2" charset="0"/>
                <a:cs typeface="Times New Roman" panose="02020603050405020304" pitchFamily="18" charset="0"/>
              </a:rPr>
              <a:t>   MODELS </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5411122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0" name="Google Shape;110;p18"/>
          <p:cNvSpPr txBox="1">
            <a:spLocks noGrp="1"/>
          </p:cNvSpPr>
          <p:nvPr>
            <p:ph type="body" idx="1"/>
          </p:nvPr>
        </p:nvSpPr>
        <p:spPr>
          <a:xfrm>
            <a:off x="3169920" y="2357446"/>
            <a:ext cx="2194560" cy="881054"/>
          </a:xfrm>
          <a:prstGeom prst="rect">
            <a:avLst/>
          </a:prstGeom>
        </p:spPr>
        <p:txBody>
          <a:bodyPr spcFirstLastPara="1" wrap="square" lIns="91425" tIns="91425" rIns="91425" bIns="91425" anchor="t" anchorCtr="0">
            <a:noAutofit/>
          </a:bodyPr>
          <a:lstStyle/>
          <a:p>
            <a:pPr marL="1028700" lvl="2" indent="0">
              <a:lnSpc>
                <a:spcPct val="200000"/>
              </a:lnSpc>
              <a:spcBef>
                <a:spcPts val="0"/>
              </a:spcBef>
              <a:buSzPts val="1800"/>
              <a:buNone/>
            </a:pPr>
            <a:endParaRPr dirty="0"/>
          </a:p>
        </p:txBody>
      </p:sp>
      <p:graphicFrame>
        <p:nvGraphicFramePr>
          <p:cNvPr id="2" name="Table 2">
            <a:extLst>
              <a:ext uri="{FF2B5EF4-FFF2-40B4-BE49-F238E27FC236}">
                <a16:creationId xmlns:a16="http://schemas.microsoft.com/office/drawing/2014/main" id="{FA9784E5-CB7E-4C89-B253-323ED4C5525B}"/>
              </a:ext>
            </a:extLst>
          </p:cNvPr>
          <p:cNvGraphicFramePr>
            <a:graphicFrameLocks noGrp="1"/>
          </p:cNvGraphicFramePr>
          <p:nvPr>
            <p:extLst>
              <p:ext uri="{D42A27DB-BD31-4B8C-83A1-F6EECF244321}">
                <p14:modId xmlns:p14="http://schemas.microsoft.com/office/powerpoint/2010/main" val="3731750640"/>
              </p:ext>
            </p:extLst>
          </p:nvPr>
        </p:nvGraphicFramePr>
        <p:xfrm>
          <a:off x="259080" y="441960"/>
          <a:ext cx="8618220" cy="4091940"/>
        </p:xfrm>
        <a:graphic>
          <a:graphicData uri="http://schemas.openxmlformats.org/drawingml/2006/table">
            <a:tbl>
              <a:tblPr firstRow="1" bandRow="1">
                <a:tableStyleId>{5C22544A-7EE6-4342-B048-85BDC9FD1C3A}</a:tableStyleId>
              </a:tblPr>
              <a:tblGrid>
                <a:gridCol w="4258088">
                  <a:extLst>
                    <a:ext uri="{9D8B030D-6E8A-4147-A177-3AD203B41FA5}">
                      <a16:colId xmlns:a16="http://schemas.microsoft.com/office/drawing/2014/main" val="1058899815"/>
                    </a:ext>
                  </a:extLst>
                </a:gridCol>
                <a:gridCol w="4360132">
                  <a:extLst>
                    <a:ext uri="{9D8B030D-6E8A-4147-A177-3AD203B41FA5}">
                      <a16:colId xmlns:a16="http://schemas.microsoft.com/office/drawing/2014/main" val="2746321266"/>
                    </a:ext>
                  </a:extLst>
                </a:gridCol>
              </a:tblGrid>
              <a:tr h="857737">
                <a:tc>
                  <a:txBody>
                    <a:bodyPr/>
                    <a:lstStyle/>
                    <a:p>
                      <a:endParaRPr lang="en-CA" dirty="0">
                        <a:solidFill>
                          <a:schemeClr val="tx1"/>
                        </a:solidFill>
                      </a:endParaRPr>
                    </a:p>
                    <a:p>
                      <a:r>
                        <a:rPr lang="en-CA" dirty="0">
                          <a:solidFill>
                            <a:schemeClr val="tx1"/>
                          </a:solidFill>
                        </a:rPr>
                        <a:t>          </a:t>
                      </a:r>
                      <a:r>
                        <a:rPr lang="en-CA" sz="1600" dirty="0">
                          <a:solidFill>
                            <a:schemeClr val="tx1"/>
                          </a:solidFill>
                          <a:latin typeface="Average" panose="020B0604020202020204" charset="0"/>
                        </a:rPr>
                        <a:t>Logistic Regression Model</a:t>
                      </a:r>
                    </a:p>
                  </a:txBody>
                  <a:tcPr/>
                </a:tc>
                <a:tc>
                  <a:txBody>
                    <a:bodyPr/>
                    <a:lstStyle/>
                    <a:p>
                      <a:endParaRPr lang="en-CA" dirty="0"/>
                    </a:p>
                    <a:p>
                      <a:r>
                        <a:rPr lang="en-CA" dirty="0"/>
                        <a:t>              </a:t>
                      </a:r>
                      <a:r>
                        <a:rPr lang="en-CA" sz="1600" dirty="0">
                          <a:solidFill>
                            <a:schemeClr val="tx1"/>
                          </a:solidFill>
                          <a:latin typeface="Average" panose="020B0604020202020204" charset="0"/>
                        </a:rPr>
                        <a:t>Random Forest Classifier </a:t>
                      </a:r>
                    </a:p>
                  </a:txBody>
                  <a:tcPr/>
                </a:tc>
                <a:extLst>
                  <a:ext uri="{0D108BD9-81ED-4DB2-BD59-A6C34878D82A}">
                    <a16:rowId xmlns:a16="http://schemas.microsoft.com/office/drawing/2014/main" val="4150039714"/>
                  </a:ext>
                </a:extLst>
              </a:tr>
              <a:tr h="3234203">
                <a:tc>
                  <a:txBody>
                    <a:bodyPr/>
                    <a:lstStyle/>
                    <a:p>
                      <a:endParaRPr lang="en-CA" dirty="0"/>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Splitting the data into training and testing</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Create logistic regression model</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Fit train or model using the training data</a:t>
                      </a:r>
                    </a:p>
                    <a:p>
                      <a:pPr marL="0" indent="0">
                        <a:buFont typeface="Wingdings" panose="05000000000000000000" pitchFamily="2" charset="2"/>
                        <a:buNone/>
                      </a:pPr>
                      <a:r>
                        <a:rPr lang="en-CA" sz="1600" dirty="0">
                          <a:solidFill>
                            <a:schemeClr val="bg1">
                              <a:lumMod val="50000"/>
                            </a:schemeClr>
                          </a:solidFill>
                          <a:latin typeface="Average" panose="020B0604020202020204" charset="0"/>
                        </a:rPr>
                        <a:t> </a:t>
                      </a: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Make Predictions</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Validate the model using the test data</a:t>
                      </a:r>
                    </a:p>
                    <a:p>
                      <a:endParaRPr lang="en-CA" dirty="0">
                        <a:solidFill>
                          <a:schemeClr val="bg1">
                            <a:lumMod val="50000"/>
                          </a:schemeClr>
                        </a:solidFill>
                      </a:endParaRPr>
                    </a:p>
                  </a:txBody>
                  <a:tcPr/>
                </a:tc>
                <a:tc>
                  <a:txBody>
                    <a:bodyPr/>
                    <a:lstStyle/>
                    <a:p>
                      <a:endParaRPr lang="en-CA" dirty="0"/>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Preprocess the data</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Fit the random forest model</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Make predictions using the testing data</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Evaluate the model </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Rank the importance of features</a:t>
                      </a:r>
                    </a:p>
                  </a:txBody>
                  <a:tcPr/>
                </a:tc>
                <a:extLst>
                  <a:ext uri="{0D108BD9-81ED-4DB2-BD59-A6C34878D82A}">
                    <a16:rowId xmlns:a16="http://schemas.microsoft.com/office/drawing/2014/main" val="2075108145"/>
                  </a:ext>
                </a:extLst>
              </a:tr>
            </a:tbl>
          </a:graphicData>
        </a:graphic>
      </p:graphicFrame>
    </p:spTree>
    <p:extLst>
      <p:ext uri="{BB962C8B-B14F-4D97-AF65-F5344CB8AC3E}">
        <p14:creationId xmlns:p14="http://schemas.microsoft.com/office/powerpoint/2010/main" val="24683714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4C2D3-F6F7-4CEA-9583-DC4E9A275FC9}"/>
              </a:ext>
            </a:extLst>
          </p:cNvPr>
          <p:cNvSpPr>
            <a:spLocks noGrp="1"/>
          </p:cNvSpPr>
          <p:nvPr>
            <p:ph type="title"/>
          </p:nvPr>
        </p:nvSpPr>
        <p:spPr/>
        <p:txBody>
          <a:bodyPr/>
          <a:lstStyle/>
          <a:p>
            <a:r>
              <a:rPr lang="en-CA" dirty="0"/>
              <a:t>Logistic Regression and Random Forest Classifier</a:t>
            </a:r>
          </a:p>
        </p:txBody>
      </p:sp>
      <p:sp>
        <p:nvSpPr>
          <p:cNvPr id="3" name="Text Placeholder 2">
            <a:extLst>
              <a:ext uri="{FF2B5EF4-FFF2-40B4-BE49-F238E27FC236}">
                <a16:creationId xmlns:a16="http://schemas.microsoft.com/office/drawing/2014/main" id="{21DF0818-D84D-4677-96B6-74BC0790E62C}"/>
              </a:ext>
            </a:extLst>
          </p:cNvPr>
          <p:cNvSpPr>
            <a:spLocks noGrp="1"/>
          </p:cNvSpPr>
          <p:nvPr>
            <p:ph type="body" idx="1"/>
          </p:nvPr>
        </p:nvSpPr>
        <p:spPr/>
        <p:txBody>
          <a:bodyPr/>
          <a:lstStyle/>
          <a:p>
            <a:endParaRPr lang="en-CA" dirty="0"/>
          </a:p>
        </p:txBody>
      </p:sp>
      <p:pic>
        <p:nvPicPr>
          <p:cNvPr id="5" name="Picture 4">
            <a:extLst>
              <a:ext uri="{FF2B5EF4-FFF2-40B4-BE49-F238E27FC236}">
                <a16:creationId xmlns:a16="http://schemas.microsoft.com/office/drawing/2014/main" id="{94C1BEEC-3444-4440-9FF5-1361D7F9E26C}"/>
              </a:ext>
            </a:extLst>
          </p:cNvPr>
          <p:cNvPicPr>
            <a:picLocks noChangeAspect="1"/>
          </p:cNvPicPr>
          <p:nvPr/>
        </p:nvPicPr>
        <p:blipFill>
          <a:blip r:embed="rId2"/>
          <a:stretch>
            <a:fillRect/>
          </a:stretch>
        </p:blipFill>
        <p:spPr>
          <a:xfrm>
            <a:off x="335751" y="1152475"/>
            <a:ext cx="3992409" cy="3419457"/>
          </a:xfrm>
          <a:prstGeom prst="rect">
            <a:avLst/>
          </a:prstGeom>
        </p:spPr>
      </p:pic>
      <p:pic>
        <p:nvPicPr>
          <p:cNvPr id="7" name="Picture 6">
            <a:extLst>
              <a:ext uri="{FF2B5EF4-FFF2-40B4-BE49-F238E27FC236}">
                <a16:creationId xmlns:a16="http://schemas.microsoft.com/office/drawing/2014/main" id="{A42D6851-9606-4A38-9738-70E651A6A575}"/>
              </a:ext>
            </a:extLst>
          </p:cNvPr>
          <p:cNvPicPr>
            <a:picLocks noChangeAspect="1"/>
          </p:cNvPicPr>
          <p:nvPr/>
        </p:nvPicPr>
        <p:blipFill>
          <a:blip r:embed="rId3"/>
          <a:stretch>
            <a:fillRect/>
          </a:stretch>
        </p:blipFill>
        <p:spPr>
          <a:xfrm>
            <a:off x="4678680" y="1152475"/>
            <a:ext cx="4202099" cy="3416400"/>
          </a:xfrm>
          <a:prstGeom prst="rect">
            <a:avLst/>
          </a:prstGeom>
        </p:spPr>
      </p:pic>
    </p:spTree>
    <p:extLst>
      <p:ext uri="{BB962C8B-B14F-4D97-AF65-F5344CB8AC3E}">
        <p14:creationId xmlns:p14="http://schemas.microsoft.com/office/powerpoint/2010/main" val="912009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solidFill>
                  <a:schemeClr val="lt1"/>
                </a:solidFill>
                <a:latin typeface="Oswald" panose="00000500000000000000" pitchFamily="2" charset="0"/>
                <a:cs typeface="Times New Roman" panose="02020603050405020304" pitchFamily="18" charset="0"/>
              </a:rPr>
              <a:t>DASHBOARD</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4477828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882B1-18F0-49BE-857E-3702A61F7883}"/>
              </a:ext>
            </a:extLst>
          </p:cNvPr>
          <p:cNvSpPr>
            <a:spLocks noGrp="1"/>
          </p:cNvSpPr>
          <p:nvPr>
            <p:ph type="title"/>
          </p:nvPr>
        </p:nvSpPr>
        <p:spPr/>
        <p:txBody>
          <a:bodyPr/>
          <a:lstStyle/>
          <a:p>
            <a:r>
              <a:rPr lang="en-CA" dirty="0"/>
              <a:t>Dashboard Elements </a:t>
            </a:r>
            <a:br>
              <a:rPr lang="en-CA" dirty="0"/>
            </a:br>
            <a:br>
              <a:rPr lang="en-CA" dirty="0"/>
            </a:br>
            <a:endParaRPr lang="en-CA" dirty="0"/>
          </a:p>
        </p:txBody>
      </p:sp>
      <p:sp>
        <p:nvSpPr>
          <p:cNvPr id="3" name="Text Placeholder 2">
            <a:extLst>
              <a:ext uri="{FF2B5EF4-FFF2-40B4-BE49-F238E27FC236}">
                <a16:creationId xmlns:a16="http://schemas.microsoft.com/office/drawing/2014/main" id="{00789BEF-16CF-48BB-B2C8-E742F0FFE99A}"/>
              </a:ext>
            </a:extLst>
          </p:cNvPr>
          <p:cNvSpPr>
            <a:spLocks noGrp="1"/>
          </p:cNvSpPr>
          <p:nvPr>
            <p:ph type="body" idx="1"/>
          </p:nvPr>
        </p:nvSpPr>
        <p:spPr>
          <a:xfrm>
            <a:off x="311700" y="1310639"/>
            <a:ext cx="8520600" cy="3258235"/>
          </a:xfrm>
        </p:spPr>
        <p:txBody>
          <a:bodyPr/>
          <a:lstStyle/>
          <a:p>
            <a:pPr>
              <a:buFont typeface="Wingdings" panose="05000000000000000000" pitchFamily="2" charset="2"/>
              <a:buChar char="§"/>
            </a:pPr>
            <a:r>
              <a:rPr lang="en-CA" dirty="0"/>
              <a:t>For the dashboard segment ,we have used Tableau Public and please click </a:t>
            </a:r>
            <a:r>
              <a:rPr lang="en-CA" dirty="0">
                <a:hlinkClick r:id="rId2"/>
              </a:rPr>
              <a:t>here</a:t>
            </a:r>
            <a:r>
              <a:rPr lang="en-CA" dirty="0"/>
              <a:t> view the interactive dashboard embed. </a:t>
            </a:r>
          </a:p>
          <a:p>
            <a:pPr>
              <a:buFont typeface="Wingdings" panose="05000000000000000000" pitchFamily="2" charset="2"/>
              <a:buChar char="§"/>
            </a:pPr>
            <a:endParaRPr lang="en-CA" dirty="0"/>
          </a:p>
          <a:p>
            <a:pPr>
              <a:buFont typeface="Wingdings" panose="05000000000000000000" pitchFamily="2" charset="2"/>
              <a:buChar char="§"/>
            </a:pPr>
            <a:endParaRPr lang="en-CA" dirty="0"/>
          </a:p>
          <a:p>
            <a:pPr>
              <a:buFont typeface="Wingdings" panose="05000000000000000000" pitchFamily="2" charset="2"/>
              <a:buChar char="§"/>
            </a:pPr>
            <a:r>
              <a:rPr lang="en-CA" dirty="0"/>
              <a:t>Number of people with heart disease will be the key element of the dashboard and how it interacts with other elements such as alcohol drinking, Diabetic, Kidney Disease and Asthma will be shown on the dashboard. </a:t>
            </a:r>
          </a:p>
        </p:txBody>
      </p:sp>
    </p:spTree>
    <p:extLst>
      <p:ext uri="{BB962C8B-B14F-4D97-AF65-F5344CB8AC3E}">
        <p14:creationId xmlns:p14="http://schemas.microsoft.com/office/powerpoint/2010/main" val="8199918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flipV="1">
            <a:off x="3550920" y="1706879"/>
            <a:ext cx="1021080" cy="533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dirty="0"/>
          </a:p>
        </p:txBody>
      </p:sp>
      <p:sp>
        <p:nvSpPr>
          <p:cNvPr id="126" name="Google Shape;126;p20"/>
          <p:cNvSpPr txBox="1">
            <a:spLocks noGrp="1"/>
          </p:cNvSpPr>
          <p:nvPr>
            <p:ph type="body" idx="1"/>
          </p:nvPr>
        </p:nvSpPr>
        <p:spPr>
          <a:xfrm>
            <a:off x="311700" y="1219200"/>
            <a:ext cx="8520600" cy="2590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sz="2100" b="1" dirty="0">
              <a:solidFill>
                <a:schemeClr val="dk1"/>
              </a:solidFill>
            </a:endParaRPr>
          </a:p>
          <a:p>
            <a:pPr marL="0" lvl="0" indent="0" algn="l" rtl="0">
              <a:lnSpc>
                <a:spcPct val="200000"/>
              </a:lnSpc>
              <a:spcBef>
                <a:spcPts val="1600"/>
              </a:spcBef>
              <a:spcAft>
                <a:spcPts val="1600"/>
              </a:spcAft>
              <a:buNone/>
            </a:pPr>
            <a:endParaRPr dirty="0"/>
          </a:p>
        </p:txBody>
      </p:sp>
      <p:pic>
        <p:nvPicPr>
          <p:cNvPr id="3" name="Picture 2">
            <a:extLst>
              <a:ext uri="{FF2B5EF4-FFF2-40B4-BE49-F238E27FC236}">
                <a16:creationId xmlns:a16="http://schemas.microsoft.com/office/drawing/2014/main" id="{6A0EDC74-1A48-4AB9-B33F-E9A92B524D55}"/>
              </a:ext>
            </a:extLst>
          </p:cNvPr>
          <p:cNvPicPr>
            <a:picLocks noChangeAspect="1"/>
          </p:cNvPicPr>
          <p:nvPr/>
        </p:nvPicPr>
        <p:blipFill>
          <a:blip r:embed="rId3"/>
          <a:stretch>
            <a:fillRect/>
          </a:stretch>
        </p:blipFill>
        <p:spPr>
          <a:xfrm>
            <a:off x="1508759" y="329811"/>
            <a:ext cx="6385561" cy="4483878"/>
          </a:xfrm>
          <a:prstGeom prst="rect">
            <a:avLst/>
          </a:prstGeom>
        </p:spPr>
      </p:pic>
    </p:spTree>
    <p:extLst>
      <p:ext uri="{BB962C8B-B14F-4D97-AF65-F5344CB8AC3E}">
        <p14:creationId xmlns:p14="http://schemas.microsoft.com/office/powerpoint/2010/main" val="1311492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CONTENTS</a:t>
            </a:r>
            <a:endParaRPr sz="4000" dirty="0"/>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lgn="l" rtl="0">
              <a:lnSpc>
                <a:spcPct val="150000"/>
              </a:lnSpc>
              <a:spcBef>
                <a:spcPts val="0"/>
              </a:spcBef>
              <a:spcAft>
                <a:spcPts val="0"/>
              </a:spcAft>
              <a:buSzPts val="1800"/>
              <a:buFont typeface="Wingdings" panose="05000000000000000000" pitchFamily="2" charset="2"/>
              <a:buChar char="§"/>
            </a:pPr>
            <a:r>
              <a:rPr lang="en" sz="2000" dirty="0"/>
              <a:t>Overview</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Objective</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Exploratory Data Analysis</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Data Storage</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Machine Learning Models </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Dashboard</a:t>
            </a:r>
          </a:p>
          <a:p>
            <a:pPr lvl="0" algn="l" rtl="0">
              <a:lnSpc>
                <a:spcPct val="150000"/>
              </a:lnSpc>
              <a:spcBef>
                <a:spcPts val="0"/>
              </a:spcBef>
              <a:spcAft>
                <a:spcPts val="0"/>
              </a:spcAft>
              <a:buSzPts val="1800"/>
              <a:buFont typeface="Wingdings" panose="05000000000000000000" pitchFamily="2" charset="2"/>
              <a:buChar char="§"/>
            </a:pPr>
            <a:r>
              <a:rPr lang="en" sz="2000" dirty="0"/>
              <a:t>Conclusion</a:t>
            </a:r>
          </a:p>
          <a:p>
            <a:pPr lvl="0" algn="l" rtl="0">
              <a:lnSpc>
                <a:spcPct val="150000"/>
              </a:lnSpc>
              <a:spcBef>
                <a:spcPts val="0"/>
              </a:spcBef>
              <a:spcAft>
                <a:spcPts val="0"/>
              </a:spcAft>
              <a:buSzPts val="1800"/>
              <a:buFont typeface="Wingdings" panose="05000000000000000000" pitchFamily="2" charset="2"/>
              <a:buChar char="§"/>
            </a:pPr>
            <a:r>
              <a:rPr lang="en" sz="2000" dirty="0"/>
              <a:t>Our team </a:t>
            </a:r>
            <a:endParaRPr sz="2000" dirty="0"/>
          </a:p>
        </p:txBody>
      </p:sp>
      <p:pic>
        <p:nvPicPr>
          <p:cNvPr id="6" name="Google Shape;73;p15">
            <a:extLst>
              <a:ext uri="{FF2B5EF4-FFF2-40B4-BE49-F238E27FC236}">
                <a16:creationId xmlns:a16="http://schemas.microsoft.com/office/drawing/2014/main" id="{A5DBA89D-73B8-4276-BCE4-6DCC4D1350A8}"/>
              </a:ext>
            </a:extLst>
          </p:cNvPr>
          <p:cNvPicPr preferRelativeResize="0"/>
          <p:nvPr/>
        </p:nvPicPr>
        <p:blipFill>
          <a:blip r:embed="rId3">
            <a:alphaModFix/>
          </a:blip>
          <a:stretch>
            <a:fillRect/>
          </a:stretch>
        </p:blipFill>
        <p:spPr>
          <a:xfrm>
            <a:off x="3706942" y="3185160"/>
            <a:ext cx="5437058" cy="217931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solidFill>
                  <a:schemeClr val="lt1"/>
                </a:solidFill>
                <a:latin typeface="Oswald" panose="00000500000000000000" pitchFamily="2" charset="0"/>
                <a:cs typeface="Times New Roman" panose="02020603050405020304" pitchFamily="18" charset="0"/>
              </a:rPr>
              <a:t>CONCLUSION</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3206641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Analytical Questions </a:t>
            </a:r>
            <a:endParaRPr dirty="0"/>
          </a:p>
        </p:txBody>
      </p:sp>
      <p:sp>
        <p:nvSpPr>
          <p:cNvPr id="110" name="Google Shape;110;p18"/>
          <p:cNvSpPr txBox="1">
            <a:spLocks noGrp="1"/>
          </p:cNvSpPr>
          <p:nvPr>
            <p:ph type="body" idx="1"/>
          </p:nvPr>
        </p:nvSpPr>
        <p:spPr>
          <a:xfrm>
            <a:off x="311700" y="1124450"/>
            <a:ext cx="7634700" cy="33603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SzPts val="1800"/>
              <a:buChar char="❏"/>
            </a:pPr>
            <a:r>
              <a:rPr lang="en" dirty="0"/>
              <a:t>What are the key indicators that lead to heart disease ?</a:t>
            </a:r>
            <a:endParaRPr dirty="0"/>
          </a:p>
          <a:p>
            <a:pPr marL="457200" lvl="0" indent="-342900" algn="l" rtl="0">
              <a:lnSpc>
                <a:spcPct val="200000"/>
              </a:lnSpc>
              <a:spcBef>
                <a:spcPts val="0"/>
              </a:spcBef>
              <a:spcAft>
                <a:spcPts val="0"/>
              </a:spcAft>
              <a:buSzPts val="1800"/>
              <a:buChar char="❏"/>
            </a:pPr>
            <a:r>
              <a:rPr lang="en" dirty="0"/>
              <a:t>What factors had the greatest influence on a person developing heart disease and in what proportions ?</a:t>
            </a:r>
            <a:endParaRPr dirty="0"/>
          </a:p>
          <a:p>
            <a:pPr marL="457200" lvl="0" indent="-342900" algn="l" rtl="0">
              <a:lnSpc>
                <a:spcPct val="200000"/>
              </a:lnSpc>
              <a:spcBef>
                <a:spcPts val="0"/>
              </a:spcBef>
              <a:spcAft>
                <a:spcPts val="0"/>
              </a:spcAft>
              <a:buSzPts val="1800"/>
              <a:buChar char="❏"/>
            </a:pPr>
            <a:r>
              <a:rPr lang="en" dirty="0"/>
              <a:t>Can a machine learning model accurately predict whether a person will develop heart disease based on the data provided ?</a:t>
            </a:r>
            <a:endParaRPr dirty="0"/>
          </a:p>
        </p:txBody>
      </p:sp>
      <p:pic>
        <p:nvPicPr>
          <p:cNvPr id="111" name="Google Shape;111;p18"/>
          <p:cNvPicPr preferRelativeResize="0"/>
          <p:nvPr/>
        </p:nvPicPr>
        <p:blipFill>
          <a:blip r:embed="rId3">
            <a:alphaModFix/>
          </a:blip>
          <a:stretch>
            <a:fillRect/>
          </a:stretch>
        </p:blipFill>
        <p:spPr>
          <a:xfrm>
            <a:off x="7333375" y="3432050"/>
            <a:ext cx="1498926" cy="14871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882B1-18F0-49BE-857E-3702A61F7883}"/>
              </a:ext>
            </a:extLst>
          </p:cNvPr>
          <p:cNvSpPr>
            <a:spLocks noGrp="1"/>
          </p:cNvSpPr>
          <p:nvPr>
            <p:ph type="title"/>
          </p:nvPr>
        </p:nvSpPr>
        <p:spPr>
          <a:xfrm>
            <a:off x="311700" y="414545"/>
            <a:ext cx="8520600" cy="572700"/>
          </a:xfrm>
        </p:spPr>
        <p:txBody>
          <a:bodyPr/>
          <a:lstStyle/>
          <a:p>
            <a:br>
              <a:rPr lang="en-CA" dirty="0"/>
            </a:br>
            <a:br>
              <a:rPr lang="en-CA" dirty="0"/>
            </a:br>
            <a:endParaRPr lang="en-CA" dirty="0"/>
          </a:p>
        </p:txBody>
      </p:sp>
      <p:sp>
        <p:nvSpPr>
          <p:cNvPr id="3" name="Text Placeholder 2">
            <a:extLst>
              <a:ext uri="{FF2B5EF4-FFF2-40B4-BE49-F238E27FC236}">
                <a16:creationId xmlns:a16="http://schemas.microsoft.com/office/drawing/2014/main" id="{00789BEF-16CF-48BB-B2C8-E742F0FFE99A}"/>
              </a:ext>
            </a:extLst>
          </p:cNvPr>
          <p:cNvSpPr>
            <a:spLocks noGrp="1"/>
          </p:cNvSpPr>
          <p:nvPr>
            <p:ph type="body" idx="1"/>
          </p:nvPr>
        </p:nvSpPr>
        <p:spPr>
          <a:xfrm>
            <a:off x="311700" y="1744980"/>
            <a:ext cx="8520600" cy="2026920"/>
          </a:xfrm>
        </p:spPr>
        <p:txBody>
          <a:bodyPr/>
          <a:lstStyle/>
          <a:p>
            <a:pPr>
              <a:buFont typeface="Wingdings" panose="05000000000000000000" pitchFamily="2" charset="2"/>
              <a:buChar char="§"/>
            </a:pPr>
            <a:r>
              <a:rPr lang="en-CA" dirty="0"/>
              <a:t>After completing the project we will be analysing our machine learning models we created.</a:t>
            </a:r>
          </a:p>
          <a:p>
            <a:pPr>
              <a:buFont typeface="Wingdings" panose="05000000000000000000" pitchFamily="2" charset="2"/>
              <a:buChar char="§"/>
            </a:pPr>
            <a:r>
              <a:rPr lang="en-CA" dirty="0"/>
              <a:t>We will be considering designing and training deep learning neural network model based on the final analysis output. </a:t>
            </a:r>
          </a:p>
        </p:txBody>
      </p:sp>
    </p:spTree>
    <p:extLst>
      <p:ext uri="{BB962C8B-B14F-4D97-AF65-F5344CB8AC3E}">
        <p14:creationId xmlns:p14="http://schemas.microsoft.com/office/powerpoint/2010/main" val="2847601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txBox="1">
            <a:spLocks noGrp="1"/>
          </p:cNvSpPr>
          <p:nvPr>
            <p:ph type="title" idx="4294967295"/>
          </p:nvPr>
        </p:nvSpPr>
        <p:spPr>
          <a:xfrm>
            <a:off x="311700" y="372500"/>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The Team</a:t>
            </a:r>
            <a:endParaRPr dirty="0">
              <a:solidFill>
                <a:schemeClr val="lt1"/>
              </a:solidFill>
            </a:endParaRPr>
          </a:p>
        </p:txBody>
      </p:sp>
      <p:pic>
        <p:nvPicPr>
          <p:cNvPr id="134" name="Google Shape;134;p21" descr="Corporate headshot of a woman"/>
          <p:cNvPicPr preferRelativeResize="0"/>
          <p:nvPr/>
        </p:nvPicPr>
        <p:blipFill>
          <a:blip r:embed="rId3">
            <a:alphaModFix/>
          </a:blip>
          <a:stretch>
            <a:fillRect/>
          </a:stretch>
        </p:blipFill>
        <p:spPr>
          <a:xfrm>
            <a:off x="311688" y="1285300"/>
            <a:ext cx="1644300" cy="1644300"/>
          </a:xfrm>
          <a:prstGeom prst="ellipse">
            <a:avLst/>
          </a:prstGeom>
          <a:noFill/>
          <a:ln>
            <a:noFill/>
          </a:ln>
        </p:spPr>
      </p:pic>
      <p:sp>
        <p:nvSpPr>
          <p:cNvPr id="135" name="Google Shape;135;p21"/>
          <p:cNvSpPr txBox="1">
            <a:spLocks noGrp="1"/>
          </p:cNvSpPr>
          <p:nvPr>
            <p:ph type="body" idx="4294967295"/>
          </p:nvPr>
        </p:nvSpPr>
        <p:spPr>
          <a:xfrm>
            <a:off x="16495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Ethan McBride</a:t>
            </a:r>
            <a:endParaRPr sz="1700">
              <a:solidFill>
                <a:schemeClr val="dk1"/>
              </a:solidFill>
            </a:endParaRPr>
          </a:p>
        </p:txBody>
      </p:sp>
      <p:cxnSp>
        <p:nvCxnSpPr>
          <p:cNvPr id="136" name="Google Shape;136;p21"/>
          <p:cNvCxnSpPr/>
          <p:nvPr/>
        </p:nvCxnSpPr>
        <p:spPr>
          <a:xfrm>
            <a:off x="11181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37" name="Google Shape;137;p21"/>
          <p:cNvSpPr txBox="1">
            <a:spLocks noGrp="1"/>
          </p:cNvSpPr>
          <p:nvPr>
            <p:ph type="body" idx="4294967295"/>
          </p:nvPr>
        </p:nvSpPr>
        <p:spPr>
          <a:xfrm>
            <a:off x="16492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38" name="Google Shape;138;p21" descr="Corporate headshot of a man"/>
          <p:cNvPicPr preferRelativeResize="0"/>
          <p:nvPr/>
        </p:nvPicPr>
        <p:blipFill>
          <a:blip r:embed="rId4">
            <a:alphaModFix/>
          </a:blip>
          <a:stretch>
            <a:fillRect/>
          </a:stretch>
        </p:blipFill>
        <p:spPr>
          <a:xfrm>
            <a:off x="2649421" y="1322375"/>
            <a:ext cx="1644300" cy="1644000"/>
          </a:xfrm>
          <a:prstGeom prst="ellipse">
            <a:avLst/>
          </a:prstGeom>
          <a:noFill/>
          <a:ln>
            <a:noFill/>
          </a:ln>
        </p:spPr>
      </p:pic>
      <p:sp>
        <p:nvSpPr>
          <p:cNvPr id="139" name="Google Shape;139;p21"/>
          <p:cNvSpPr txBox="1">
            <a:spLocks noGrp="1"/>
          </p:cNvSpPr>
          <p:nvPr>
            <p:ph type="body" idx="4294967295"/>
          </p:nvPr>
        </p:nvSpPr>
        <p:spPr>
          <a:xfrm>
            <a:off x="2374559"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Andres Pombo</a:t>
            </a:r>
            <a:endParaRPr sz="1700">
              <a:solidFill>
                <a:schemeClr val="dk1"/>
              </a:solidFill>
            </a:endParaRPr>
          </a:p>
        </p:txBody>
      </p:sp>
      <p:cxnSp>
        <p:nvCxnSpPr>
          <p:cNvPr id="140" name="Google Shape;140;p21"/>
          <p:cNvCxnSpPr/>
          <p:nvPr/>
        </p:nvCxnSpPr>
        <p:spPr>
          <a:xfrm>
            <a:off x="332780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1" name="Google Shape;141;p21"/>
          <p:cNvSpPr txBox="1">
            <a:spLocks noGrp="1"/>
          </p:cNvSpPr>
          <p:nvPr>
            <p:ph type="body" idx="4294967295"/>
          </p:nvPr>
        </p:nvSpPr>
        <p:spPr>
          <a:xfrm>
            <a:off x="2220395" y="13467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42" name="Google Shape;142;p21" descr="Corporate headshot of a woman"/>
          <p:cNvPicPr preferRelativeResize="0"/>
          <p:nvPr/>
        </p:nvPicPr>
        <p:blipFill>
          <a:blip r:embed="rId5">
            <a:alphaModFix/>
          </a:blip>
          <a:stretch>
            <a:fillRect/>
          </a:stretch>
        </p:blipFill>
        <p:spPr>
          <a:xfrm>
            <a:off x="4867379" y="1322213"/>
            <a:ext cx="1644300" cy="1644300"/>
          </a:xfrm>
          <a:prstGeom prst="ellipse">
            <a:avLst/>
          </a:prstGeom>
          <a:noFill/>
          <a:ln>
            <a:noFill/>
          </a:ln>
        </p:spPr>
      </p:pic>
      <p:sp>
        <p:nvSpPr>
          <p:cNvPr id="143" name="Google Shape;143;p21"/>
          <p:cNvSpPr txBox="1">
            <a:spLocks noGrp="1"/>
          </p:cNvSpPr>
          <p:nvPr>
            <p:ph type="body" idx="4294967295"/>
          </p:nvPr>
        </p:nvSpPr>
        <p:spPr>
          <a:xfrm>
            <a:off x="458418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Sergei Zhukov</a:t>
            </a:r>
            <a:endParaRPr sz="1700">
              <a:solidFill>
                <a:schemeClr val="dk1"/>
              </a:solidFill>
            </a:endParaRPr>
          </a:p>
        </p:txBody>
      </p:sp>
      <p:cxnSp>
        <p:nvCxnSpPr>
          <p:cNvPr id="144" name="Google Shape;144;p21"/>
          <p:cNvCxnSpPr/>
          <p:nvPr/>
        </p:nvCxnSpPr>
        <p:spPr>
          <a:xfrm>
            <a:off x="55540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5" name="Google Shape;145;p21"/>
          <p:cNvSpPr txBox="1">
            <a:spLocks noGrp="1"/>
          </p:cNvSpPr>
          <p:nvPr>
            <p:ph type="body" idx="4294967295"/>
          </p:nvPr>
        </p:nvSpPr>
        <p:spPr>
          <a:xfrm>
            <a:off x="2649431" y="3641650"/>
            <a:ext cx="4112100" cy="1153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400" dirty="0"/>
              <a:t>         Thank you </a:t>
            </a:r>
            <a:endParaRPr sz="3900" dirty="0"/>
          </a:p>
        </p:txBody>
      </p:sp>
      <p:pic>
        <p:nvPicPr>
          <p:cNvPr id="146" name="Google Shape;146;p21" descr="Corporate headshot of a man"/>
          <p:cNvPicPr preferRelativeResize="0"/>
          <p:nvPr/>
        </p:nvPicPr>
        <p:blipFill>
          <a:blip r:embed="rId6">
            <a:alphaModFix/>
          </a:blip>
          <a:stretch>
            <a:fillRect/>
          </a:stretch>
        </p:blipFill>
        <p:spPr>
          <a:xfrm>
            <a:off x="7085338" y="1322225"/>
            <a:ext cx="1644300" cy="1644300"/>
          </a:xfrm>
          <a:prstGeom prst="ellipse">
            <a:avLst/>
          </a:prstGeom>
          <a:noFill/>
          <a:ln>
            <a:noFill/>
          </a:ln>
        </p:spPr>
      </p:pic>
      <p:sp>
        <p:nvSpPr>
          <p:cNvPr id="147" name="Google Shape;147;p21"/>
          <p:cNvSpPr txBox="1">
            <a:spLocks noGrp="1"/>
          </p:cNvSpPr>
          <p:nvPr>
            <p:ph type="body" idx="4294967295"/>
          </p:nvPr>
        </p:nvSpPr>
        <p:spPr>
          <a:xfrm>
            <a:off x="6793801"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Marian Salgadoe</a:t>
            </a:r>
            <a:endParaRPr sz="1700">
              <a:solidFill>
                <a:schemeClr val="dk1"/>
              </a:solidFill>
            </a:endParaRPr>
          </a:p>
        </p:txBody>
      </p:sp>
      <p:cxnSp>
        <p:nvCxnSpPr>
          <p:cNvPr id="148" name="Google Shape;148;p21"/>
          <p:cNvCxnSpPr/>
          <p:nvPr/>
        </p:nvCxnSpPr>
        <p:spPr>
          <a:xfrm>
            <a:off x="774705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9" name="Google Shape;149;p21"/>
          <p:cNvSpPr txBox="1">
            <a:spLocks noGrp="1"/>
          </p:cNvSpPr>
          <p:nvPr>
            <p:ph type="body" idx="4294967295"/>
          </p:nvPr>
        </p:nvSpPr>
        <p:spPr>
          <a:xfrm>
            <a:off x="679379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50" name="Google Shape;150;p21"/>
          <p:cNvPicPr preferRelativeResize="0"/>
          <p:nvPr/>
        </p:nvPicPr>
        <p:blipFill>
          <a:blip r:embed="rId7">
            <a:alphaModFix/>
          </a:blip>
          <a:stretch>
            <a:fillRect/>
          </a:stretch>
        </p:blipFill>
        <p:spPr>
          <a:xfrm>
            <a:off x="6680475" y="834950"/>
            <a:ext cx="2177401" cy="2273951"/>
          </a:xfrm>
          <a:prstGeom prst="rect">
            <a:avLst/>
          </a:prstGeom>
          <a:noFill/>
          <a:ln>
            <a:noFill/>
          </a:ln>
        </p:spPr>
      </p:pic>
      <p:pic>
        <p:nvPicPr>
          <p:cNvPr id="151" name="Google Shape;151;p21"/>
          <p:cNvPicPr preferRelativeResize="0"/>
          <p:nvPr/>
        </p:nvPicPr>
        <p:blipFill>
          <a:blip r:embed="rId8">
            <a:alphaModFix/>
          </a:blip>
          <a:stretch>
            <a:fillRect/>
          </a:stretch>
        </p:blipFill>
        <p:spPr>
          <a:xfrm>
            <a:off x="2504200" y="1140075"/>
            <a:ext cx="1934750" cy="2003749"/>
          </a:xfrm>
          <a:prstGeom prst="rect">
            <a:avLst/>
          </a:prstGeom>
          <a:noFill/>
          <a:ln>
            <a:noFill/>
          </a:ln>
        </p:spPr>
      </p:pic>
      <p:pic>
        <p:nvPicPr>
          <p:cNvPr id="152" name="Google Shape;152;p21"/>
          <p:cNvPicPr preferRelativeResize="0"/>
          <p:nvPr/>
        </p:nvPicPr>
        <p:blipFill>
          <a:blip r:embed="rId9">
            <a:alphaModFix/>
          </a:blip>
          <a:stretch>
            <a:fillRect/>
          </a:stretch>
        </p:blipFill>
        <p:spPr>
          <a:xfrm>
            <a:off x="286250" y="1157300"/>
            <a:ext cx="1934750" cy="2003750"/>
          </a:xfrm>
          <a:prstGeom prst="rect">
            <a:avLst/>
          </a:prstGeom>
          <a:noFill/>
          <a:ln>
            <a:noFill/>
          </a:ln>
        </p:spPr>
      </p:pic>
      <p:pic>
        <p:nvPicPr>
          <p:cNvPr id="153" name="Google Shape;153;p21"/>
          <p:cNvPicPr preferRelativeResize="0"/>
          <p:nvPr/>
        </p:nvPicPr>
        <p:blipFill>
          <a:blip r:embed="rId10">
            <a:alphaModFix/>
          </a:blip>
          <a:stretch>
            <a:fillRect/>
          </a:stretch>
        </p:blipFill>
        <p:spPr>
          <a:xfrm>
            <a:off x="4523350" y="1071087"/>
            <a:ext cx="2072726" cy="20727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335280" y="320040"/>
            <a:ext cx="8511540" cy="40309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OVERVIEW : </a:t>
            </a:r>
            <a:br>
              <a:rPr lang="en" sz="4200" b="1" dirty="0"/>
            </a:br>
            <a:endParaRPr sz="4200" b="1" dirty="0"/>
          </a:p>
          <a:p>
            <a:pPr>
              <a:lnSpc>
                <a:spcPct val="107000"/>
              </a:lnSpc>
              <a:spcAft>
                <a:spcPts val="800"/>
              </a:spcAft>
            </a:pPr>
            <a:r>
              <a:rPr lang="en-CA" sz="1800" dirty="0">
                <a:effectLst/>
                <a:latin typeface="Average" panose="020B0604020202020204" charset="0"/>
                <a:ea typeface="Calibri" panose="020F0502020204030204" pitchFamily="34" charset="0"/>
                <a:cs typeface="Times New Roman" panose="02020603050405020304" pitchFamily="18" charset="0"/>
              </a:rPr>
              <a:t>According to the WHO, heart diseases are the leading cause of death globally.</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Approximately 17.9 million people die each year from heart diseases and estimated around 32% of all deaths worldwide.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There have been identified many important factors which lead to heart disease.</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Identifying those risk factors and motivating people to adopt and following healthy behaviours is very important.</a:t>
            </a:r>
            <a:endParaRPr sz="4200" dirty="0">
              <a:latin typeface="Average" panose="020B0604020202020204" charset="0"/>
            </a:endParaRPr>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762395" y="3351957"/>
            <a:ext cx="5084425" cy="1998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8173690" cy="36570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OBJECTIVE:</a:t>
            </a:r>
            <a:r>
              <a:rPr lang="en" sz="4200" b="1" dirty="0"/>
              <a:t> </a:t>
            </a:r>
            <a:endParaRPr sz="4200" b="1" dirty="0"/>
          </a:p>
          <a:p>
            <a:pPr>
              <a:lnSpc>
                <a:spcPct val="107000"/>
              </a:lnSpc>
              <a:spcAft>
                <a:spcPts val="800"/>
              </a:spcAft>
            </a:pPr>
            <a:br>
              <a:rPr lang="en-CA" sz="4200" b="1" dirty="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 use a heart disease dataset with different factors to predict which factors are at highest risk of leading to heart disease.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team’s target audience would be the health care professionals as they will be able to apply the most current and up to date research and evidence to patient care and helping people preventing premature deaths related to heart diseases</a:t>
            </a:r>
            <a:r>
              <a:rPr lang="en-CA" sz="1800" dirty="0">
                <a:effectLst/>
                <a:latin typeface="Calibri" panose="020F0502020204030204" pitchFamily="34" charset="0"/>
                <a:ea typeface="Calibri" panose="020F0502020204030204" pitchFamily="34" charset="0"/>
                <a:cs typeface="Times New Roman" panose="02020603050405020304" pitchFamily="18" charset="0"/>
              </a:rPr>
              <a:t>. </a:t>
            </a:r>
            <a:br>
              <a:rPr lang="en-CA" sz="1800" dirty="0">
                <a:effectLst/>
                <a:latin typeface="Calibri" panose="020F0502020204030204" pitchFamily="34" charset="0"/>
                <a:ea typeface="Calibri" panose="020F0502020204030204" pitchFamily="34" charset="0"/>
                <a:cs typeface="Times New Roman" panose="02020603050405020304" pitchFamily="18" charset="0"/>
              </a:rPr>
            </a:br>
            <a:endParaRPr sz="4200" dirty="0"/>
          </a:p>
        </p:txBody>
      </p:sp>
      <p:pic>
        <p:nvPicPr>
          <p:cNvPr id="73" name="Google Shape;73;p15"/>
          <p:cNvPicPr preferRelativeResize="0"/>
          <p:nvPr/>
        </p:nvPicPr>
        <p:blipFill>
          <a:blip r:embed="rId3">
            <a:alphaModFix/>
          </a:blip>
          <a:stretch>
            <a:fillRect/>
          </a:stretch>
        </p:blipFill>
        <p:spPr>
          <a:xfrm>
            <a:off x="3640475" y="3406330"/>
            <a:ext cx="5084425" cy="1998125"/>
          </a:xfrm>
          <a:prstGeom prst="rect">
            <a:avLst/>
          </a:prstGeom>
          <a:noFill/>
          <a:ln>
            <a:noFill/>
          </a:ln>
        </p:spPr>
      </p:pic>
    </p:spTree>
    <p:extLst>
      <p:ext uri="{BB962C8B-B14F-4D97-AF65-F5344CB8AC3E}">
        <p14:creationId xmlns:p14="http://schemas.microsoft.com/office/powerpoint/2010/main" val="713475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US" sz="4000" b="1" dirty="0"/>
              <a:t>E</a:t>
            </a:r>
            <a:r>
              <a:rPr lang="en-US" sz="4000" b="1" dirty="0">
                <a:solidFill>
                  <a:schemeClr val="lt1"/>
                </a:solidFill>
              </a:rPr>
              <a:t>XPLORATORY DATA</a:t>
            </a:r>
            <a:br>
              <a:rPr lang="en-US" sz="4000" b="1" dirty="0">
                <a:solidFill>
                  <a:schemeClr val="lt1"/>
                </a:solidFill>
              </a:rPr>
            </a:br>
            <a:r>
              <a:rPr lang="en-US" sz="4000" b="1" dirty="0">
                <a:solidFill>
                  <a:schemeClr val="lt1"/>
                </a:solidFill>
              </a:rPr>
              <a:t>   ANALYSIS </a:t>
            </a:r>
            <a:endParaRPr sz="4200" b="1" dirty="0"/>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4059575" y="3223450"/>
            <a:ext cx="5084425" cy="1998125"/>
          </a:xfrm>
          <a:prstGeom prst="rect">
            <a:avLst/>
          </a:prstGeom>
          <a:noFill/>
          <a:ln>
            <a:noFill/>
          </a:ln>
        </p:spPr>
      </p:pic>
    </p:spTree>
    <p:extLst>
      <p:ext uri="{BB962C8B-B14F-4D97-AF65-F5344CB8AC3E}">
        <p14:creationId xmlns:p14="http://schemas.microsoft.com/office/powerpoint/2010/main" val="1495490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Data Sources &amp; Resources </a:t>
            </a:r>
            <a:endParaRPr sz="4000" dirty="0"/>
          </a:p>
        </p:txBody>
      </p:sp>
      <p:sp>
        <p:nvSpPr>
          <p:cNvPr id="104" name="Google Shape;104;p17"/>
          <p:cNvSpPr txBox="1">
            <a:spLocks noGrp="1"/>
          </p:cNvSpPr>
          <p:nvPr>
            <p:ph type="body" idx="2"/>
          </p:nvPr>
        </p:nvSpPr>
        <p:spPr>
          <a:xfrm>
            <a:off x="4778475" y="182500"/>
            <a:ext cx="4297500" cy="4712100"/>
          </a:xfrm>
          <a:prstGeom prst="rect">
            <a:avLst/>
          </a:prstGeom>
        </p:spPr>
        <p:txBody>
          <a:bodyPr spcFirstLastPara="1" wrap="square" lIns="91425" tIns="91425" rIns="91425" bIns="91425" anchor="ctr" anchorCtr="0">
            <a:noAutofit/>
          </a:bodyPr>
          <a:lstStyle/>
          <a:p>
            <a:pPr lvl="0" algn="l" rtl="0">
              <a:spcBef>
                <a:spcPts val="0"/>
              </a:spcBef>
              <a:spcAft>
                <a:spcPts val="0"/>
              </a:spcAft>
              <a:buSzPts val="1800"/>
              <a:buFont typeface="Wingdings" panose="05000000000000000000" pitchFamily="2" charset="2"/>
              <a:buChar char="§"/>
            </a:pPr>
            <a:r>
              <a:rPr lang="en" sz="2000" b="1" dirty="0">
                <a:solidFill>
                  <a:srgbClr val="24292F"/>
                </a:solidFill>
                <a:highlight>
                  <a:srgbClr val="FFFFFF"/>
                </a:highlight>
              </a:rPr>
              <a:t>Data Source</a:t>
            </a:r>
            <a:r>
              <a:rPr lang="en" sz="2000" dirty="0">
                <a:solidFill>
                  <a:srgbClr val="24292F"/>
                </a:solidFill>
                <a:highlight>
                  <a:srgbClr val="FFFFFF"/>
                </a:highlight>
              </a:rPr>
              <a:t>: </a:t>
            </a:r>
            <a:r>
              <a:rPr lang="en" dirty="0">
                <a:solidFill>
                  <a:srgbClr val="24292F"/>
                </a:solidFill>
                <a:highlight>
                  <a:srgbClr val="FFFFFF"/>
                </a:highlight>
              </a:rPr>
              <a:t>heart_disease_key_indicators.csv</a:t>
            </a:r>
            <a:endParaRPr dirty="0">
              <a:solidFill>
                <a:srgbClr val="24292F"/>
              </a:solidFill>
              <a:highlight>
                <a:srgbClr val="FFFFFF"/>
              </a:highlight>
            </a:endParaRPr>
          </a:p>
          <a:p>
            <a:pPr marL="742950" lvl="0" indent="-285750" algn="l" rtl="0">
              <a:spcBef>
                <a:spcPts val="1200"/>
              </a:spcBef>
              <a:spcAft>
                <a:spcPts val="0"/>
              </a:spcAft>
              <a:buFont typeface="Wingdings" panose="05000000000000000000" pitchFamily="2" charset="2"/>
              <a:buChar char="§"/>
            </a:pPr>
            <a:endParaRPr dirty="0">
              <a:solidFill>
                <a:srgbClr val="24292F"/>
              </a:solidFill>
              <a:highlight>
                <a:srgbClr val="FFFFFF"/>
              </a:highlight>
            </a:endParaRPr>
          </a:p>
          <a:p>
            <a:pPr lvl="0" algn="l" rtl="0">
              <a:spcBef>
                <a:spcPts val="1200"/>
              </a:spcBef>
              <a:spcAft>
                <a:spcPts val="0"/>
              </a:spcAft>
              <a:buSzPts val="1800"/>
              <a:buFont typeface="Wingdings" panose="05000000000000000000" pitchFamily="2" charset="2"/>
              <a:buChar char="§"/>
            </a:pPr>
            <a:r>
              <a:rPr lang="en" sz="2000" b="1" dirty="0">
                <a:solidFill>
                  <a:srgbClr val="24292F"/>
                </a:solidFill>
                <a:highlight>
                  <a:srgbClr val="FFFFFF"/>
                </a:highlight>
              </a:rPr>
              <a:t>Software</a:t>
            </a:r>
            <a:r>
              <a:rPr lang="en" sz="2000" dirty="0">
                <a:solidFill>
                  <a:srgbClr val="24292F"/>
                </a:solidFill>
                <a:highlight>
                  <a:srgbClr val="FFFFFF"/>
                </a:highlight>
              </a:rPr>
              <a:t>: </a:t>
            </a:r>
            <a:r>
              <a:rPr lang="en" dirty="0">
                <a:solidFill>
                  <a:srgbClr val="24292F"/>
                </a:solidFill>
                <a:highlight>
                  <a:srgbClr val="FFFFFF"/>
                </a:highlight>
              </a:rPr>
              <a:t>Python 3.7.10</a:t>
            </a:r>
            <a:r>
              <a:rPr lang="en" sz="2000" dirty="0">
                <a:solidFill>
                  <a:srgbClr val="24292F"/>
                </a:solidFill>
                <a:highlight>
                  <a:srgbClr val="FFFFFF"/>
                </a:highlight>
              </a:rPr>
              <a:t>, </a:t>
            </a:r>
            <a:r>
              <a:rPr lang="en" dirty="0">
                <a:solidFill>
                  <a:srgbClr val="24292F"/>
                </a:solidFill>
                <a:highlight>
                  <a:srgbClr val="FFFFFF"/>
                </a:highlight>
              </a:rPr>
              <a:t>Visual Studio Code 1.38.1</a:t>
            </a:r>
            <a:r>
              <a:rPr lang="en" sz="2000" dirty="0">
                <a:solidFill>
                  <a:srgbClr val="24292F"/>
                </a:solidFill>
                <a:highlight>
                  <a:srgbClr val="FFFFFF"/>
                </a:highlight>
              </a:rPr>
              <a:t>, </a:t>
            </a:r>
            <a:r>
              <a:rPr lang="en" dirty="0">
                <a:solidFill>
                  <a:srgbClr val="24292F"/>
                </a:solidFill>
                <a:highlight>
                  <a:srgbClr val="FFFFFF"/>
                </a:highlight>
              </a:rPr>
              <a:t>Jupyter Notebook</a:t>
            </a:r>
            <a:r>
              <a:rPr lang="en" sz="2000" dirty="0">
                <a:solidFill>
                  <a:srgbClr val="24292F"/>
                </a:solidFill>
                <a:highlight>
                  <a:srgbClr val="FFFFFF"/>
                </a:highlight>
              </a:rPr>
              <a:t>, </a:t>
            </a:r>
            <a:r>
              <a:rPr lang="en" dirty="0">
                <a:solidFill>
                  <a:srgbClr val="24292F"/>
                </a:solidFill>
                <a:highlight>
                  <a:srgbClr val="FFFFFF"/>
                </a:highlight>
              </a:rPr>
              <a:t>Anaconda3</a:t>
            </a:r>
            <a:r>
              <a:rPr lang="en" sz="2000" dirty="0">
                <a:solidFill>
                  <a:srgbClr val="24292F"/>
                </a:solidFill>
                <a:highlight>
                  <a:srgbClr val="FFFFFF"/>
                </a:highlight>
              </a:rPr>
              <a:t>, </a:t>
            </a:r>
            <a:r>
              <a:rPr lang="en" dirty="0">
                <a:solidFill>
                  <a:srgbClr val="24292F"/>
                </a:solidFill>
                <a:highlight>
                  <a:srgbClr val="FFFFFF"/>
                </a:highlight>
              </a:rPr>
              <a:t>PgAdmin</a:t>
            </a:r>
            <a:r>
              <a:rPr lang="en" sz="2000" dirty="0">
                <a:solidFill>
                  <a:srgbClr val="24292F"/>
                </a:solidFill>
                <a:highlight>
                  <a:srgbClr val="FFFFFF"/>
                </a:highlight>
              </a:rPr>
              <a:t>.</a:t>
            </a:r>
            <a:endParaRPr sz="2000" dirty="0">
              <a:solidFill>
                <a:srgbClr val="24292F"/>
              </a:solidFill>
              <a:highlight>
                <a:srgbClr val="FFFFFF"/>
              </a:highlight>
            </a:endParaRPr>
          </a:p>
          <a:p>
            <a:pPr marL="800100" lvl="0" algn="l" rtl="0">
              <a:spcBef>
                <a:spcPts val="1200"/>
              </a:spcBef>
              <a:spcAft>
                <a:spcPts val="0"/>
              </a:spcAft>
              <a:buFont typeface="Wingdings" panose="05000000000000000000" pitchFamily="2" charset="2"/>
              <a:buChar char="§"/>
            </a:pPr>
            <a:endParaRPr sz="2000" dirty="0">
              <a:solidFill>
                <a:srgbClr val="24292F"/>
              </a:solidFill>
              <a:highlight>
                <a:srgbClr val="FFFFFF"/>
              </a:highlight>
            </a:endParaRPr>
          </a:p>
          <a:p>
            <a:pPr marL="457200" lvl="0" indent="-374650" algn="l" rtl="0">
              <a:spcBef>
                <a:spcPts val="1200"/>
              </a:spcBef>
              <a:spcAft>
                <a:spcPts val="0"/>
              </a:spcAft>
              <a:buSzPts val="2300"/>
              <a:buFont typeface="Wingdings" panose="05000000000000000000" pitchFamily="2" charset="2"/>
              <a:buChar char="§"/>
            </a:pPr>
            <a:r>
              <a:rPr lang="en" sz="2000" b="1" dirty="0">
                <a:solidFill>
                  <a:srgbClr val="24292F"/>
                </a:solidFill>
                <a:highlight>
                  <a:srgbClr val="FFFFFF"/>
                </a:highlight>
              </a:rPr>
              <a:t>Resources</a:t>
            </a:r>
            <a:r>
              <a:rPr lang="en" sz="2000" dirty="0">
                <a:solidFill>
                  <a:srgbClr val="24292F"/>
                </a:solidFill>
                <a:highlight>
                  <a:srgbClr val="FFFFFF"/>
                </a:highlight>
              </a:rPr>
              <a:t>: </a:t>
            </a:r>
            <a:r>
              <a:rPr lang="en" sz="2000" dirty="0">
                <a:solidFill>
                  <a:srgbClr val="CC0000"/>
                </a:solidFill>
                <a:highlight>
                  <a:srgbClr val="FFFFFF"/>
                </a:highlight>
                <a:uFill>
                  <a:noFill/>
                </a:uFill>
                <a:hlinkClick r:id="rId3">
                  <a:extLst>
                    <a:ext uri="{A12FA001-AC4F-418D-AE19-62706E023703}">
                      <ahyp:hlinkClr xmlns:ahyp="http://schemas.microsoft.com/office/drawing/2018/hyperlinkcolor" val="tx"/>
                    </a:ext>
                  </a:extLst>
                </a:hlinkClick>
              </a:rPr>
              <a:t>https://www.kaggle.com/datasets?search=heart+disease</a:t>
            </a:r>
            <a:r>
              <a:rPr lang="en" dirty="0">
                <a:solidFill>
                  <a:srgbClr val="CC0000"/>
                </a:solidFill>
                <a:highlight>
                  <a:srgbClr val="FFFFFF"/>
                </a:highlight>
              </a:rPr>
              <a:t>.</a:t>
            </a:r>
            <a:endParaRPr dirty="0">
              <a:solidFill>
                <a:srgbClr val="CC0000"/>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0" name="Google Shape;110;p18"/>
          <p:cNvSpPr txBox="1">
            <a:spLocks noGrp="1"/>
          </p:cNvSpPr>
          <p:nvPr>
            <p:ph type="body" idx="1"/>
          </p:nvPr>
        </p:nvSpPr>
        <p:spPr>
          <a:xfrm>
            <a:off x="311700" y="1124450"/>
            <a:ext cx="8596080" cy="3360300"/>
          </a:xfrm>
          <a:prstGeom prst="rect">
            <a:avLst/>
          </a:prstGeom>
        </p:spPr>
        <p:txBody>
          <a:bodyPr spcFirstLastPara="1" wrap="square" lIns="91425" tIns="91425" rIns="91425" bIns="91425" anchor="t" anchorCtr="0">
            <a:noAutofit/>
          </a:bodyPr>
          <a:lstStyle/>
          <a:p>
            <a:pPr marL="114300" lvl="0" indent="0" algn="l" rtl="0">
              <a:lnSpc>
                <a:spcPct val="200000"/>
              </a:lnSpc>
              <a:spcBef>
                <a:spcPts val="0"/>
              </a:spcBef>
              <a:spcAft>
                <a:spcPts val="0"/>
              </a:spcAft>
              <a:buSzPts val="1800"/>
              <a:buNone/>
            </a:pPr>
            <a:endParaRPr lang="en-CA" dirty="0"/>
          </a:p>
        </p:txBody>
      </p:sp>
      <p:graphicFrame>
        <p:nvGraphicFramePr>
          <p:cNvPr id="5" name="Table 5">
            <a:extLst>
              <a:ext uri="{FF2B5EF4-FFF2-40B4-BE49-F238E27FC236}">
                <a16:creationId xmlns:a16="http://schemas.microsoft.com/office/drawing/2014/main" id="{1C5AE99A-0FA0-4B3B-AE99-AFACD27C61A4}"/>
              </a:ext>
            </a:extLst>
          </p:cNvPr>
          <p:cNvGraphicFramePr>
            <a:graphicFrameLocks noGrp="1"/>
          </p:cNvGraphicFramePr>
          <p:nvPr>
            <p:extLst>
              <p:ext uri="{D42A27DB-BD31-4B8C-83A1-F6EECF244321}">
                <p14:modId xmlns:p14="http://schemas.microsoft.com/office/powerpoint/2010/main" val="3484293854"/>
              </p:ext>
            </p:extLst>
          </p:nvPr>
        </p:nvGraphicFramePr>
        <p:xfrm>
          <a:off x="311700" y="335279"/>
          <a:ext cx="8596080" cy="4495801"/>
        </p:xfrm>
        <a:graphic>
          <a:graphicData uri="http://schemas.openxmlformats.org/drawingml/2006/table">
            <a:tbl>
              <a:tblPr firstRow="1" bandRow="1">
                <a:tableStyleId>{5C22544A-7EE6-4342-B048-85BDC9FD1C3A}</a:tableStyleId>
              </a:tblPr>
              <a:tblGrid>
                <a:gridCol w="2865360">
                  <a:extLst>
                    <a:ext uri="{9D8B030D-6E8A-4147-A177-3AD203B41FA5}">
                      <a16:colId xmlns:a16="http://schemas.microsoft.com/office/drawing/2014/main" val="5291867"/>
                    </a:ext>
                  </a:extLst>
                </a:gridCol>
                <a:gridCol w="2865360">
                  <a:extLst>
                    <a:ext uri="{9D8B030D-6E8A-4147-A177-3AD203B41FA5}">
                      <a16:colId xmlns:a16="http://schemas.microsoft.com/office/drawing/2014/main" val="2612493347"/>
                    </a:ext>
                  </a:extLst>
                </a:gridCol>
                <a:gridCol w="2865360">
                  <a:extLst>
                    <a:ext uri="{9D8B030D-6E8A-4147-A177-3AD203B41FA5}">
                      <a16:colId xmlns:a16="http://schemas.microsoft.com/office/drawing/2014/main" val="1910896085"/>
                    </a:ext>
                  </a:extLst>
                </a:gridCol>
              </a:tblGrid>
              <a:tr h="110274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Import and Get to know the Data</a:t>
                      </a:r>
                    </a:p>
                    <a:p>
                      <a:pPr algn="l"/>
                      <a:endParaRPr lang="en-CA" sz="1600" dirty="0">
                        <a:solidFill>
                          <a:schemeClr val="tx1"/>
                        </a:solidFill>
                        <a:latin typeface="Average" panose="020B0604020202020204"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Data Cleaning</a:t>
                      </a:r>
                    </a:p>
                    <a:p>
                      <a:pPr algn="l"/>
                      <a:endParaRPr lang="en-CA" sz="1600" dirty="0">
                        <a:latin typeface="Average" panose="020B0604020202020204"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Distributions and Relationship</a:t>
                      </a:r>
                    </a:p>
                    <a:p>
                      <a:pPr algn="l"/>
                      <a:endParaRPr lang="en-CA" sz="1600" dirty="0">
                        <a:latin typeface="Average" panose="020B0604020202020204" charset="0"/>
                      </a:endParaRPr>
                    </a:p>
                  </a:txBody>
                  <a:tcPr/>
                </a:tc>
                <a:extLst>
                  <a:ext uri="{0D108BD9-81ED-4DB2-BD59-A6C34878D82A}">
                    <a16:rowId xmlns:a16="http://schemas.microsoft.com/office/drawing/2014/main" val="1462662586"/>
                  </a:ext>
                </a:extLst>
              </a:tr>
              <a:tr h="3393058">
                <a:tc>
                  <a:txBody>
                    <a:bodyPr/>
                    <a:lstStyle/>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Importing libraries and files  for exploratory data analysis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Creating data frame and checking  number of columns and rows.</a:t>
                      </a:r>
                    </a:p>
                    <a:p>
                      <a:pPr algn="l"/>
                      <a:endParaRPr lang="en-CA" sz="1600" dirty="0">
                        <a:solidFill>
                          <a:schemeClr val="accent6">
                            <a:lumMod val="10000"/>
                          </a:schemeClr>
                        </a:solidFill>
                        <a:latin typeface="Average" panose="020B0604020202020204" charset="0"/>
                      </a:endParaRPr>
                    </a:p>
                  </a:txBody>
                  <a:tcPr>
                    <a:solidFill>
                      <a:schemeClr val="tx2"/>
                    </a:solidFill>
                  </a:tcPr>
                </a:tc>
                <a:tc>
                  <a:txBody>
                    <a:bodyPr/>
                    <a:lstStyle/>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the data types.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the data characters mistakes.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the null values.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and removing the duplicates.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Transforming the target variable.</a:t>
                      </a:r>
                    </a:p>
                  </a:txBody>
                  <a:tcPr>
                    <a:solidFill>
                      <a:schemeClr val="tx2"/>
                    </a:solidFill>
                  </a:tcPr>
                </a:tc>
                <a:tc>
                  <a:txBody>
                    <a:bodyPr/>
                    <a:lstStyle/>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Loading data by Postgres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Target variable visualization</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Other variable against target variable visualizations.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Correlation Visualization. </a:t>
                      </a:r>
                    </a:p>
                    <a:p>
                      <a:pPr marL="0" indent="0" algn="l">
                        <a:buFont typeface="Wingdings" panose="05000000000000000000" pitchFamily="2" charset="2"/>
                        <a:buNone/>
                      </a:pPr>
                      <a:endParaRPr lang="en-CA" sz="1600" dirty="0">
                        <a:solidFill>
                          <a:schemeClr val="accent6">
                            <a:lumMod val="10000"/>
                          </a:schemeClr>
                        </a:solidFill>
                        <a:latin typeface="Average" panose="020B0604020202020204" charset="0"/>
                      </a:endParaRPr>
                    </a:p>
                  </a:txBody>
                  <a:tcPr>
                    <a:solidFill>
                      <a:schemeClr val="tx2"/>
                    </a:solidFill>
                  </a:tcPr>
                </a:tc>
                <a:extLst>
                  <a:ext uri="{0D108BD9-81ED-4DB2-BD59-A6C34878D82A}">
                    <a16:rowId xmlns:a16="http://schemas.microsoft.com/office/drawing/2014/main" val="3073016717"/>
                  </a:ext>
                </a:extLst>
              </a:tr>
            </a:tbl>
          </a:graphicData>
        </a:graphic>
      </p:graphicFrame>
    </p:spTree>
    <p:extLst>
      <p:ext uri="{BB962C8B-B14F-4D97-AF65-F5344CB8AC3E}">
        <p14:creationId xmlns:p14="http://schemas.microsoft.com/office/powerpoint/2010/main" val="434869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7021D-5E4E-41E1-9C2F-72EFEC8F6791}"/>
              </a:ext>
            </a:extLst>
          </p:cNvPr>
          <p:cNvSpPr>
            <a:spLocks noGrp="1"/>
          </p:cNvSpPr>
          <p:nvPr>
            <p:ph type="title"/>
          </p:nvPr>
        </p:nvSpPr>
        <p:spPr/>
        <p:txBody>
          <a:bodyPr/>
          <a:lstStyle/>
          <a:p>
            <a:r>
              <a:rPr lang="en-CA" dirty="0"/>
              <a:t>Features </a:t>
            </a:r>
          </a:p>
        </p:txBody>
      </p:sp>
      <p:sp>
        <p:nvSpPr>
          <p:cNvPr id="3" name="Text Placeholder 2">
            <a:extLst>
              <a:ext uri="{FF2B5EF4-FFF2-40B4-BE49-F238E27FC236}">
                <a16:creationId xmlns:a16="http://schemas.microsoft.com/office/drawing/2014/main" id="{5843CF04-2CE7-4F4D-B2C4-3ECFAB710BE8}"/>
              </a:ext>
            </a:extLst>
          </p:cNvPr>
          <p:cNvSpPr>
            <a:spLocks noGrp="1"/>
          </p:cNvSpPr>
          <p:nvPr>
            <p:ph type="body" idx="1"/>
          </p:nvPr>
        </p:nvSpPr>
        <p:spPr/>
        <p:txBody>
          <a:bodyPr/>
          <a:lstStyle/>
          <a:p>
            <a:pPr marL="114300" indent="0">
              <a:buNone/>
            </a:pPr>
            <a:endParaRPr lang="en-CA" b="1" dirty="0">
              <a:solidFill>
                <a:srgbClr val="FFC000"/>
              </a:solidFill>
            </a:endParaRPr>
          </a:p>
          <a:p>
            <a:pPr marL="114300" indent="0">
              <a:buNone/>
            </a:pPr>
            <a:endParaRPr lang="en-CA" dirty="0"/>
          </a:p>
        </p:txBody>
      </p:sp>
      <p:graphicFrame>
        <p:nvGraphicFramePr>
          <p:cNvPr id="6" name="Table 6">
            <a:extLst>
              <a:ext uri="{FF2B5EF4-FFF2-40B4-BE49-F238E27FC236}">
                <a16:creationId xmlns:a16="http://schemas.microsoft.com/office/drawing/2014/main" id="{94FDC52E-C221-44C1-8C79-7D86317E44C1}"/>
              </a:ext>
            </a:extLst>
          </p:cNvPr>
          <p:cNvGraphicFramePr>
            <a:graphicFrameLocks noGrp="1"/>
          </p:cNvGraphicFramePr>
          <p:nvPr>
            <p:extLst>
              <p:ext uri="{D42A27DB-BD31-4B8C-83A1-F6EECF244321}">
                <p14:modId xmlns:p14="http://schemas.microsoft.com/office/powerpoint/2010/main" val="3257724985"/>
              </p:ext>
            </p:extLst>
          </p:nvPr>
        </p:nvGraphicFramePr>
        <p:xfrm>
          <a:off x="777240" y="1152474"/>
          <a:ext cx="7772400" cy="3829858"/>
        </p:xfrm>
        <a:graphic>
          <a:graphicData uri="http://schemas.openxmlformats.org/drawingml/2006/table">
            <a:tbl>
              <a:tblPr firstRow="1" bandRow="1">
                <a:tableStyleId>{5C22544A-7EE6-4342-B048-85BDC9FD1C3A}</a:tableStyleId>
              </a:tblPr>
              <a:tblGrid>
                <a:gridCol w="3821430">
                  <a:extLst>
                    <a:ext uri="{9D8B030D-6E8A-4147-A177-3AD203B41FA5}">
                      <a16:colId xmlns:a16="http://schemas.microsoft.com/office/drawing/2014/main" val="3944922702"/>
                    </a:ext>
                  </a:extLst>
                </a:gridCol>
                <a:gridCol w="3950970">
                  <a:extLst>
                    <a:ext uri="{9D8B030D-6E8A-4147-A177-3AD203B41FA5}">
                      <a16:colId xmlns:a16="http://schemas.microsoft.com/office/drawing/2014/main" val="4004095432"/>
                    </a:ext>
                  </a:extLst>
                </a:gridCol>
              </a:tblGrid>
              <a:tr h="751378">
                <a:tc>
                  <a:txBody>
                    <a:bodyPr/>
                    <a:lstStyle/>
                    <a:p>
                      <a:pPr algn="ctr"/>
                      <a:endParaRPr lang="en-CA" dirty="0">
                        <a:solidFill>
                          <a:schemeClr val="tx1"/>
                        </a:solidFill>
                      </a:endParaRPr>
                    </a:p>
                    <a:p>
                      <a:pPr algn="ctr"/>
                      <a:r>
                        <a:rPr lang="en-CA" dirty="0">
                          <a:solidFill>
                            <a:schemeClr val="tx1"/>
                          </a:solidFill>
                        </a:rPr>
                        <a:t>Dependent Variables</a:t>
                      </a:r>
                    </a:p>
                  </a:txBody>
                  <a:tcPr/>
                </a:tc>
                <a:tc>
                  <a:txBody>
                    <a:bodyPr/>
                    <a:lstStyle/>
                    <a:p>
                      <a:pPr algn="ctr"/>
                      <a:endParaRPr lang="en-CA" dirty="0">
                        <a:solidFill>
                          <a:schemeClr val="tx1"/>
                        </a:solidFill>
                      </a:endParaRPr>
                    </a:p>
                    <a:p>
                      <a:pPr algn="ctr"/>
                      <a:r>
                        <a:rPr lang="en-CA" dirty="0">
                          <a:solidFill>
                            <a:schemeClr val="tx1"/>
                          </a:solidFill>
                        </a:rPr>
                        <a:t>Independent Variables </a:t>
                      </a:r>
                    </a:p>
                  </a:txBody>
                  <a:tcPr/>
                </a:tc>
                <a:extLst>
                  <a:ext uri="{0D108BD9-81ED-4DB2-BD59-A6C34878D82A}">
                    <a16:rowId xmlns:a16="http://schemas.microsoft.com/office/drawing/2014/main" val="3522934080"/>
                  </a:ext>
                </a:extLst>
              </a:tr>
              <a:tr h="2957707">
                <a:tc>
                  <a:txBody>
                    <a:bodyPr/>
                    <a:lstStyle/>
                    <a:p>
                      <a:endParaRPr lang="en-CA" b="1" dirty="0">
                        <a:solidFill>
                          <a:schemeClr val="tx2">
                            <a:lumMod val="10000"/>
                          </a:schemeClr>
                        </a:solidFill>
                      </a:endParaRPr>
                    </a:p>
                    <a:p>
                      <a:r>
                        <a:rPr lang="en-CA" b="1" dirty="0">
                          <a:solidFill>
                            <a:schemeClr val="tx2">
                              <a:lumMod val="10000"/>
                            </a:schemeClr>
                          </a:solidFill>
                        </a:rPr>
                        <a:t>        HeartDisease ( Categorical ) </a:t>
                      </a:r>
                    </a:p>
                  </a:txBody>
                  <a:tcPr/>
                </a:tc>
                <a:tc>
                  <a:txBody>
                    <a:bodyPr/>
                    <a:lstStyle/>
                    <a:p>
                      <a:endParaRPr lang="en-CA" b="1" dirty="0">
                        <a:solidFill>
                          <a:schemeClr val="tx2">
                            <a:lumMod val="10000"/>
                          </a:schemeClr>
                        </a:solidFill>
                      </a:endParaRPr>
                    </a:p>
                    <a:p>
                      <a:r>
                        <a:rPr lang="en-CA" b="1" i="0" dirty="0">
                          <a:solidFill>
                            <a:schemeClr val="tx2">
                              <a:lumMod val="10000"/>
                            </a:schemeClr>
                          </a:solidFill>
                        </a:rPr>
                        <a:t>Categorical</a:t>
                      </a:r>
                      <a:r>
                        <a:rPr lang="en-CA" b="1" i="1" dirty="0">
                          <a:solidFill>
                            <a:schemeClr val="tx2">
                              <a:lumMod val="10000"/>
                            </a:schemeClr>
                          </a:solidFill>
                        </a:rPr>
                        <a:t> </a:t>
                      </a:r>
                      <a:r>
                        <a:rPr lang="en-CA" i="1" dirty="0">
                          <a:solidFill>
                            <a:schemeClr val="tx2">
                              <a:lumMod val="10000"/>
                            </a:schemeClr>
                          </a:solidFill>
                        </a:rPr>
                        <a:t> </a:t>
                      </a:r>
                      <a:r>
                        <a:rPr lang="en-CA" dirty="0">
                          <a:solidFill>
                            <a:schemeClr val="tx2">
                              <a:lumMod val="10000"/>
                            </a:schemeClr>
                          </a:solidFill>
                        </a:rPr>
                        <a:t>– </a:t>
                      </a:r>
                      <a:r>
                        <a:rPr lang="en-CA" i="1" dirty="0">
                          <a:solidFill>
                            <a:schemeClr val="tx2">
                              <a:lumMod val="10000"/>
                            </a:schemeClr>
                          </a:solidFill>
                        </a:rPr>
                        <a:t>Smoking,</a:t>
                      </a:r>
                    </a:p>
                    <a:p>
                      <a:pPr marL="114300" indent="0">
                        <a:buNone/>
                      </a:pPr>
                      <a:r>
                        <a:rPr lang="en-CA" i="1" dirty="0">
                          <a:solidFill>
                            <a:schemeClr val="tx2">
                              <a:lumMod val="10000"/>
                            </a:schemeClr>
                          </a:solidFill>
                        </a:rPr>
                        <a:t>                      AlcoholDrinking, Stroke,</a:t>
                      </a:r>
                    </a:p>
                    <a:p>
                      <a:pPr marL="114300" indent="0">
                        <a:buNone/>
                      </a:pPr>
                      <a:r>
                        <a:rPr lang="en-CA" i="1" dirty="0">
                          <a:solidFill>
                            <a:schemeClr val="tx2">
                              <a:lumMod val="10000"/>
                            </a:schemeClr>
                          </a:solidFill>
                        </a:rPr>
                        <a:t>                      Diffwalking, Sex,</a:t>
                      </a:r>
                    </a:p>
                    <a:p>
                      <a:pPr marL="114300" indent="0">
                        <a:buNone/>
                      </a:pPr>
                      <a:r>
                        <a:rPr lang="en-CA" i="1" dirty="0">
                          <a:solidFill>
                            <a:schemeClr val="tx2">
                              <a:lumMod val="10000"/>
                            </a:schemeClr>
                          </a:solidFill>
                        </a:rPr>
                        <a:t>                      PhysicalActivity, Asthma,</a:t>
                      </a:r>
                    </a:p>
                    <a:p>
                      <a:pPr marL="114300" indent="0">
                        <a:buNone/>
                      </a:pPr>
                      <a:r>
                        <a:rPr lang="en-CA" i="1" dirty="0">
                          <a:solidFill>
                            <a:schemeClr val="tx2">
                              <a:lumMod val="10000"/>
                            </a:schemeClr>
                          </a:solidFill>
                        </a:rPr>
                        <a:t>                      KidneyDisease, SkinCancer</a:t>
                      </a:r>
                    </a:p>
                    <a:p>
                      <a:pPr marL="114300" indent="0">
                        <a:buNone/>
                      </a:pPr>
                      <a:endParaRPr lang="en-CA" i="1" dirty="0">
                        <a:solidFill>
                          <a:schemeClr val="tx2">
                            <a:lumMod val="10000"/>
                          </a:schemeClr>
                        </a:solidFill>
                      </a:endParaRPr>
                    </a:p>
                    <a:p>
                      <a:pPr marL="114300" indent="0">
                        <a:buNone/>
                      </a:pPr>
                      <a:endParaRPr lang="en-CA" dirty="0">
                        <a:solidFill>
                          <a:schemeClr val="tx2">
                            <a:lumMod val="10000"/>
                          </a:schemeClr>
                        </a:solidFill>
                      </a:endParaRPr>
                    </a:p>
                    <a:p>
                      <a:r>
                        <a:rPr lang="en-CA" b="1" dirty="0">
                          <a:solidFill>
                            <a:schemeClr val="tx2">
                              <a:lumMod val="10000"/>
                            </a:schemeClr>
                          </a:solidFill>
                        </a:rPr>
                        <a:t>Continuous –  </a:t>
                      </a:r>
                      <a:r>
                        <a:rPr lang="en-CA" b="0" i="1" dirty="0">
                          <a:solidFill>
                            <a:schemeClr val="tx2">
                              <a:lumMod val="10000"/>
                            </a:schemeClr>
                          </a:solidFill>
                        </a:rPr>
                        <a:t>BMI, PhysicalHealth ,Race</a:t>
                      </a:r>
                    </a:p>
                    <a:p>
                      <a:pPr marL="114300" indent="0">
                        <a:buNone/>
                      </a:pPr>
                      <a:r>
                        <a:rPr lang="en-CA" b="0" i="1" dirty="0">
                          <a:solidFill>
                            <a:schemeClr val="tx2">
                              <a:lumMod val="10000"/>
                            </a:schemeClr>
                          </a:solidFill>
                        </a:rPr>
                        <a:t>                      MentalHealth , Age Category, </a:t>
                      </a:r>
                    </a:p>
                    <a:p>
                      <a:pPr marL="114300" indent="0">
                        <a:buNone/>
                      </a:pPr>
                      <a:r>
                        <a:rPr lang="en-CA" b="0" i="1" dirty="0">
                          <a:solidFill>
                            <a:schemeClr val="tx2">
                              <a:lumMod val="10000"/>
                            </a:schemeClr>
                          </a:solidFill>
                        </a:rPr>
                        <a:t>                      General Health , Diabetic,</a:t>
                      </a:r>
                    </a:p>
                    <a:p>
                      <a:pPr marL="114300" indent="0">
                        <a:buNone/>
                      </a:pPr>
                      <a:r>
                        <a:rPr lang="en-CA" b="0" i="1" dirty="0">
                          <a:solidFill>
                            <a:schemeClr val="tx2">
                              <a:lumMod val="10000"/>
                            </a:schemeClr>
                          </a:solidFill>
                        </a:rPr>
                        <a:t>        </a:t>
                      </a:r>
                      <a:r>
                        <a:rPr lang="en-CA" i="1" dirty="0">
                          <a:solidFill>
                            <a:schemeClr val="tx2">
                              <a:lumMod val="10000"/>
                            </a:schemeClr>
                          </a:solidFill>
                        </a:rPr>
                        <a:t>              Sleeptime </a:t>
                      </a:r>
                    </a:p>
                    <a:p>
                      <a:pPr marL="114300" indent="0">
                        <a:buNone/>
                      </a:pPr>
                      <a:endParaRPr lang="en-CA" i="1" dirty="0">
                        <a:solidFill>
                          <a:schemeClr val="tx2">
                            <a:lumMod val="10000"/>
                          </a:schemeClr>
                        </a:solidFill>
                      </a:endParaRPr>
                    </a:p>
                    <a:p>
                      <a:pPr marL="114300" indent="0">
                        <a:buNone/>
                      </a:pPr>
                      <a:endParaRPr lang="en-CA" dirty="0">
                        <a:solidFill>
                          <a:schemeClr val="tx2">
                            <a:lumMod val="10000"/>
                          </a:schemeClr>
                        </a:solidFill>
                      </a:endParaRPr>
                    </a:p>
                  </a:txBody>
                  <a:tcPr/>
                </a:tc>
                <a:extLst>
                  <a:ext uri="{0D108BD9-81ED-4DB2-BD59-A6C34878D82A}">
                    <a16:rowId xmlns:a16="http://schemas.microsoft.com/office/drawing/2014/main" val="3122652894"/>
                  </a:ext>
                </a:extLst>
              </a:tr>
            </a:tbl>
          </a:graphicData>
        </a:graphic>
      </p:graphicFrame>
    </p:spTree>
    <p:extLst>
      <p:ext uri="{BB962C8B-B14F-4D97-AF65-F5344CB8AC3E}">
        <p14:creationId xmlns:p14="http://schemas.microsoft.com/office/powerpoint/2010/main" val="1346694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7021D-5E4E-41E1-9C2F-72EFEC8F6791}"/>
              </a:ext>
            </a:extLst>
          </p:cNvPr>
          <p:cNvSpPr>
            <a:spLocks noGrp="1"/>
          </p:cNvSpPr>
          <p:nvPr>
            <p:ph type="title"/>
          </p:nvPr>
        </p:nvSpPr>
        <p:spPr/>
        <p:txBody>
          <a:bodyPr/>
          <a:lstStyle/>
          <a:p>
            <a:r>
              <a:rPr lang="en-CA" dirty="0"/>
              <a:t>Features Analysis </a:t>
            </a:r>
          </a:p>
        </p:txBody>
      </p:sp>
      <p:sp>
        <p:nvSpPr>
          <p:cNvPr id="3" name="Text Placeholder 2">
            <a:extLst>
              <a:ext uri="{FF2B5EF4-FFF2-40B4-BE49-F238E27FC236}">
                <a16:creationId xmlns:a16="http://schemas.microsoft.com/office/drawing/2014/main" id="{5843CF04-2CE7-4F4D-B2C4-3ECFAB710BE8}"/>
              </a:ext>
            </a:extLst>
          </p:cNvPr>
          <p:cNvSpPr>
            <a:spLocks noGrp="1"/>
          </p:cNvSpPr>
          <p:nvPr>
            <p:ph type="body" idx="1"/>
          </p:nvPr>
        </p:nvSpPr>
        <p:spPr/>
        <p:txBody>
          <a:bodyPr/>
          <a:lstStyle/>
          <a:p>
            <a:pPr marL="114300" indent="0">
              <a:buNone/>
            </a:pPr>
            <a:endParaRPr lang="en-CA" b="1" dirty="0">
              <a:solidFill>
                <a:srgbClr val="FFC000"/>
              </a:solidFill>
            </a:endParaRPr>
          </a:p>
          <a:p>
            <a:pPr marL="114300" indent="0">
              <a:buNone/>
            </a:pPr>
            <a:endParaRPr lang="en-CA" dirty="0"/>
          </a:p>
        </p:txBody>
      </p:sp>
      <p:graphicFrame>
        <p:nvGraphicFramePr>
          <p:cNvPr id="6" name="Table 6">
            <a:extLst>
              <a:ext uri="{FF2B5EF4-FFF2-40B4-BE49-F238E27FC236}">
                <a16:creationId xmlns:a16="http://schemas.microsoft.com/office/drawing/2014/main" id="{94FDC52E-C221-44C1-8C79-7D86317E44C1}"/>
              </a:ext>
            </a:extLst>
          </p:cNvPr>
          <p:cNvGraphicFramePr>
            <a:graphicFrameLocks noGrp="1"/>
          </p:cNvGraphicFramePr>
          <p:nvPr>
            <p:extLst>
              <p:ext uri="{D42A27DB-BD31-4B8C-83A1-F6EECF244321}">
                <p14:modId xmlns:p14="http://schemas.microsoft.com/office/powerpoint/2010/main" val="4276191293"/>
              </p:ext>
            </p:extLst>
          </p:nvPr>
        </p:nvGraphicFramePr>
        <p:xfrm>
          <a:off x="777240" y="1104900"/>
          <a:ext cx="7772400" cy="3947245"/>
        </p:xfrm>
        <a:graphic>
          <a:graphicData uri="http://schemas.openxmlformats.org/drawingml/2006/table">
            <a:tbl>
              <a:tblPr firstRow="1" bandRow="1">
                <a:tableStyleId>{5C22544A-7EE6-4342-B048-85BDC9FD1C3A}</a:tableStyleId>
              </a:tblPr>
              <a:tblGrid>
                <a:gridCol w="3821430">
                  <a:extLst>
                    <a:ext uri="{9D8B030D-6E8A-4147-A177-3AD203B41FA5}">
                      <a16:colId xmlns:a16="http://schemas.microsoft.com/office/drawing/2014/main" val="3944922702"/>
                    </a:ext>
                  </a:extLst>
                </a:gridCol>
                <a:gridCol w="3950970">
                  <a:extLst>
                    <a:ext uri="{9D8B030D-6E8A-4147-A177-3AD203B41FA5}">
                      <a16:colId xmlns:a16="http://schemas.microsoft.com/office/drawing/2014/main" val="4004095432"/>
                    </a:ext>
                  </a:extLst>
                </a:gridCol>
              </a:tblGrid>
              <a:tr h="615245">
                <a:tc>
                  <a:txBody>
                    <a:bodyPr/>
                    <a:lstStyle/>
                    <a:p>
                      <a:pPr algn="ctr"/>
                      <a:endParaRPr lang="en-CA" dirty="0">
                        <a:solidFill>
                          <a:schemeClr val="tx1"/>
                        </a:solidFill>
                      </a:endParaRPr>
                    </a:p>
                    <a:p>
                      <a:pPr algn="ctr"/>
                      <a:r>
                        <a:rPr lang="en-CA" dirty="0">
                          <a:solidFill>
                            <a:schemeClr val="tx1"/>
                          </a:solidFill>
                        </a:rPr>
                        <a:t>Categorical Variables ( Binary ) </a:t>
                      </a:r>
                    </a:p>
                  </a:txBody>
                  <a:tcPr/>
                </a:tc>
                <a:tc>
                  <a:txBody>
                    <a:bodyPr/>
                    <a:lstStyle/>
                    <a:p>
                      <a:pPr algn="ctr"/>
                      <a:endParaRPr lang="en-CA" dirty="0">
                        <a:solidFill>
                          <a:schemeClr val="tx1"/>
                        </a:solidFill>
                      </a:endParaRPr>
                    </a:p>
                    <a:p>
                      <a:pPr algn="ctr"/>
                      <a:r>
                        <a:rPr lang="en-CA" dirty="0">
                          <a:solidFill>
                            <a:schemeClr val="tx1"/>
                          </a:solidFill>
                        </a:rPr>
                        <a:t>Continuous Variables ( Non Binary )</a:t>
                      </a:r>
                    </a:p>
                  </a:txBody>
                  <a:tcPr/>
                </a:tc>
                <a:extLst>
                  <a:ext uri="{0D108BD9-81ED-4DB2-BD59-A6C34878D82A}">
                    <a16:rowId xmlns:a16="http://schemas.microsoft.com/office/drawing/2014/main" val="3522934080"/>
                  </a:ext>
                </a:extLst>
              </a:tr>
              <a:tr h="3332000">
                <a:tc>
                  <a:txBody>
                    <a:bodyPr/>
                    <a:lstStyle/>
                    <a:p>
                      <a:endParaRPr lang="en-CA" b="1" dirty="0">
                        <a:solidFill>
                          <a:schemeClr val="tx2">
                            <a:lumMod val="10000"/>
                          </a:schemeClr>
                        </a:solidFill>
                      </a:endParaRPr>
                    </a:p>
                    <a:p>
                      <a:pPr marL="285750" indent="-285750">
                        <a:buFont typeface="Wingdings" panose="05000000000000000000" pitchFamily="2" charset="2"/>
                        <a:buChar char="§"/>
                      </a:pPr>
                      <a:r>
                        <a:rPr lang="en-CA" b="0" dirty="0">
                          <a:solidFill>
                            <a:schemeClr val="tx2">
                              <a:lumMod val="10000"/>
                            </a:schemeClr>
                          </a:solidFill>
                        </a:rPr>
                        <a:t>HeartDisease    </a:t>
                      </a:r>
                      <a:endParaRPr lang="en-CA" b="0" dirty="0">
                        <a:solidFill>
                          <a:srgbClr val="C00000"/>
                        </a:solidFill>
                      </a:endParaRPr>
                    </a:p>
                    <a:p>
                      <a:pPr marL="285750" indent="-285750">
                        <a:buFont typeface="Wingdings" panose="05000000000000000000" pitchFamily="2" charset="2"/>
                        <a:buChar char="§"/>
                      </a:pPr>
                      <a:r>
                        <a:rPr lang="en-CA" i="1" dirty="0">
                          <a:solidFill>
                            <a:schemeClr val="tx2">
                              <a:lumMod val="10000"/>
                            </a:schemeClr>
                          </a:solidFill>
                        </a:rPr>
                        <a:t>Smoking </a:t>
                      </a:r>
                    </a:p>
                    <a:p>
                      <a:pPr marL="285750" indent="-285750">
                        <a:buFont typeface="Wingdings" panose="05000000000000000000" pitchFamily="2" charset="2"/>
                        <a:buChar char="§"/>
                      </a:pPr>
                      <a:r>
                        <a:rPr lang="en-CA" i="1" dirty="0">
                          <a:solidFill>
                            <a:schemeClr val="tx2">
                              <a:lumMod val="10000"/>
                            </a:schemeClr>
                          </a:solidFill>
                        </a:rPr>
                        <a:t>AlcoholDrinking</a:t>
                      </a:r>
                    </a:p>
                    <a:p>
                      <a:pPr marL="285750" indent="-285750">
                        <a:buFont typeface="Wingdings" panose="05000000000000000000" pitchFamily="2" charset="2"/>
                        <a:buChar char="§"/>
                      </a:pPr>
                      <a:r>
                        <a:rPr lang="en-CA" i="1" dirty="0">
                          <a:solidFill>
                            <a:schemeClr val="tx2">
                              <a:lumMod val="10000"/>
                            </a:schemeClr>
                          </a:solidFill>
                        </a:rPr>
                        <a:t>Stroke</a:t>
                      </a:r>
                    </a:p>
                    <a:p>
                      <a:pPr marL="285750" indent="-285750">
                        <a:buFont typeface="Wingdings" panose="05000000000000000000" pitchFamily="2" charset="2"/>
                        <a:buChar char="§"/>
                      </a:pPr>
                      <a:r>
                        <a:rPr lang="en-CA" i="1" dirty="0">
                          <a:solidFill>
                            <a:schemeClr val="tx2">
                              <a:lumMod val="10000"/>
                            </a:schemeClr>
                          </a:solidFill>
                        </a:rPr>
                        <a:t>Diffwalking</a:t>
                      </a:r>
                    </a:p>
                    <a:p>
                      <a:pPr marL="285750" indent="-285750">
                        <a:buFont typeface="Wingdings" panose="05000000000000000000" pitchFamily="2" charset="2"/>
                        <a:buChar char="§"/>
                      </a:pPr>
                      <a:r>
                        <a:rPr lang="en-CA" i="1" dirty="0">
                          <a:solidFill>
                            <a:schemeClr val="tx2">
                              <a:lumMod val="10000"/>
                            </a:schemeClr>
                          </a:solidFill>
                        </a:rPr>
                        <a:t>PhysicalActivity</a:t>
                      </a:r>
                    </a:p>
                    <a:p>
                      <a:pPr marL="285750" indent="-285750">
                        <a:buFont typeface="Wingdings" panose="05000000000000000000" pitchFamily="2" charset="2"/>
                        <a:buChar char="§"/>
                      </a:pPr>
                      <a:r>
                        <a:rPr lang="en-CA" i="1" dirty="0">
                          <a:solidFill>
                            <a:schemeClr val="tx2">
                              <a:lumMod val="10000"/>
                            </a:schemeClr>
                          </a:solidFill>
                        </a:rPr>
                        <a:t>Asthma</a:t>
                      </a:r>
                    </a:p>
                    <a:p>
                      <a:pPr marL="285750" indent="-285750">
                        <a:buFont typeface="Wingdings" panose="05000000000000000000" pitchFamily="2" charset="2"/>
                        <a:buChar char="§"/>
                      </a:pPr>
                      <a:r>
                        <a:rPr lang="en-CA" i="1" dirty="0">
                          <a:solidFill>
                            <a:schemeClr val="tx2">
                              <a:lumMod val="10000"/>
                            </a:schemeClr>
                          </a:solidFill>
                        </a:rPr>
                        <a:t>KidneyDisease</a:t>
                      </a:r>
                    </a:p>
                    <a:p>
                      <a:pPr marL="285750" indent="-285750">
                        <a:buFont typeface="Wingdings" panose="05000000000000000000" pitchFamily="2" charset="2"/>
                        <a:buChar char="§"/>
                      </a:pPr>
                      <a:r>
                        <a:rPr lang="en-CA" i="1" dirty="0">
                          <a:solidFill>
                            <a:schemeClr val="tx2">
                              <a:lumMod val="10000"/>
                            </a:schemeClr>
                          </a:solidFill>
                        </a:rPr>
                        <a:t>SkinCancer</a:t>
                      </a:r>
                    </a:p>
                    <a:p>
                      <a:pPr marL="285750" indent="-285750">
                        <a:buFont typeface="Wingdings" panose="05000000000000000000" pitchFamily="2" charset="2"/>
                        <a:buChar char="§"/>
                      </a:pPr>
                      <a:r>
                        <a:rPr lang="en-CA" i="1" dirty="0">
                          <a:solidFill>
                            <a:schemeClr val="tx2">
                              <a:lumMod val="10000"/>
                            </a:schemeClr>
                          </a:solidFill>
                        </a:rPr>
                        <a:t>Sex</a:t>
                      </a:r>
                    </a:p>
                    <a:p>
                      <a:endParaRPr lang="en-CA" b="0" dirty="0">
                        <a:solidFill>
                          <a:schemeClr val="tx2">
                            <a:lumMod val="10000"/>
                          </a:schemeClr>
                        </a:solidFill>
                      </a:endParaRPr>
                    </a:p>
                  </a:txBody>
                  <a:tcPr/>
                </a:tc>
                <a:tc>
                  <a:txBody>
                    <a:bodyPr/>
                    <a:lstStyle/>
                    <a:p>
                      <a:pPr marL="285750" indent="-285750">
                        <a:buFont typeface="Wingdings" panose="05000000000000000000" pitchFamily="2" charset="2"/>
                        <a:buChar char="§"/>
                      </a:pPr>
                      <a:endParaRPr lang="en-CA" b="1" dirty="0">
                        <a:solidFill>
                          <a:schemeClr val="tx2">
                            <a:lumMod val="10000"/>
                          </a:schemeClr>
                        </a:solidFill>
                      </a:endParaRPr>
                    </a:p>
                    <a:p>
                      <a:pPr marL="285750" indent="-285750">
                        <a:buFont typeface="Wingdings" panose="05000000000000000000" pitchFamily="2" charset="2"/>
                        <a:buChar char="§"/>
                      </a:pPr>
                      <a:r>
                        <a:rPr lang="en-CA" b="0" i="1" dirty="0">
                          <a:solidFill>
                            <a:schemeClr val="tx2">
                              <a:lumMod val="10000"/>
                            </a:schemeClr>
                          </a:solidFill>
                        </a:rPr>
                        <a:t>BMI – Healthy Weight, Obesity, Over Weight, Under Weight </a:t>
                      </a:r>
                    </a:p>
                    <a:p>
                      <a:pPr marL="285750" indent="-285750">
                        <a:buFont typeface="Wingdings" panose="05000000000000000000" pitchFamily="2" charset="2"/>
                        <a:buChar char="§"/>
                      </a:pPr>
                      <a:r>
                        <a:rPr lang="en-CA" b="0" i="1" dirty="0">
                          <a:solidFill>
                            <a:schemeClr val="tx2">
                              <a:lumMod val="10000"/>
                            </a:schemeClr>
                          </a:solidFill>
                        </a:rPr>
                        <a:t>PhysicalHealth – Index Number </a:t>
                      </a:r>
                    </a:p>
                    <a:p>
                      <a:pPr marL="285750" indent="-285750">
                        <a:buFont typeface="Wingdings" panose="05000000000000000000" pitchFamily="2" charset="2"/>
                        <a:buChar char="§"/>
                      </a:pPr>
                      <a:r>
                        <a:rPr lang="en-CA" b="0" i="1" dirty="0">
                          <a:solidFill>
                            <a:schemeClr val="tx2">
                              <a:lumMod val="10000"/>
                            </a:schemeClr>
                          </a:solidFill>
                        </a:rPr>
                        <a:t>Race – Native, White, Black, Asian, Hispanic, Other </a:t>
                      </a:r>
                    </a:p>
                    <a:p>
                      <a:pPr marL="285750" indent="-285750">
                        <a:buFont typeface="Wingdings" panose="05000000000000000000" pitchFamily="2" charset="2"/>
                        <a:buChar char="§"/>
                      </a:pPr>
                      <a:r>
                        <a:rPr lang="en-CA" b="0" i="1" dirty="0">
                          <a:solidFill>
                            <a:schemeClr val="tx2">
                              <a:lumMod val="10000"/>
                            </a:schemeClr>
                          </a:solidFill>
                        </a:rPr>
                        <a:t>MentalHealth – Index Number </a:t>
                      </a:r>
                    </a:p>
                    <a:p>
                      <a:pPr marL="285750" indent="-285750">
                        <a:buFont typeface="Wingdings" panose="05000000000000000000" pitchFamily="2" charset="2"/>
                        <a:buChar char="§"/>
                      </a:pPr>
                      <a:r>
                        <a:rPr lang="en-CA" b="0" i="1" dirty="0">
                          <a:solidFill>
                            <a:schemeClr val="tx2">
                              <a:lumMod val="10000"/>
                            </a:schemeClr>
                          </a:solidFill>
                        </a:rPr>
                        <a:t>Age Category – In Years </a:t>
                      </a:r>
                    </a:p>
                    <a:p>
                      <a:pPr marL="285750" indent="-285750">
                        <a:buFont typeface="Wingdings" panose="05000000000000000000" pitchFamily="2" charset="2"/>
                        <a:buChar char="§"/>
                      </a:pPr>
                      <a:r>
                        <a:rPr lang="en-CA" b="0" i="1" dirty="0">
                          <a:solidFill>
                            <a:schemeClr val="tx2">
                              <a:lumMod val="10000"/>
                            </a:schemeClr>
                          </a:solidFill>
                        </a:rPr>
                        <a:t>General Health – Excellent, Very good, Good , Fair , Poor </a:t>
                      </a:r>
                    </a:p>
                    <a:p>
                      <a:pPr marL="285750" indent="-285750">
                        <a:buFont typeface="Wingdings" panose="05000000000000000000" pitchFamily="2" charset="2"/>
                        <a:buChar char="§"/>
                      </a:pPr>
                      <a:r>
                        <a:rPr lang="en-CA" b="0" i="1" dirty="0">
                          <a:solidFill>
                            <a:schemeClr val="tx2">
                              <a:lumMod val="10000"/>
                            </a:schemeClr>
                          </a:solidFill>
                        </a:rPr>
                        <a:t>Diabetic – Yes, No , Border line, During Pregnancy </a:t>
                      </a:r>
                    </a:p>
                    <a:p>
                      <a:pPr marL="285750" indent="-285750">
                        <a:buFont typeface="Wingdings" panose="05000000000000000000" pitchFamily="2" charset="2"/>
                        <a:buChar char="§"/>
                      </a:pPr>
                      <a:r>
                        <a:rPr lang="en-CA" i="1" dirty="0">
                          <a:solidFill>
                            <a:schemeClr val="tx2">
                              <a:lumMod val="10000"/>
                            </a:schemeClr>
                          </a:solidFill>
                        </a:rPr>
                        <a:t>Sleeptime – In hours </a:t>
                      </a:r>
                    </a:p>
                    <a:p>
                      <a:pPr marL="114300" indent="0">
                        <a:buNone/>
                      </a:pPr>
                      <a:endParaRPr lang="en-CA" i="1" dirty="0">
                        <a:solidFill>
                          <a:schemeClr val="tx2">
                            <a:lumMod val="10000"/>
                          </a:schemeClr>
                        </a:solidFill>
                      </a:endParaRPr>
                    </a:p>
                    <a:p>
                      <a:pPr marL="114300" indent="0">
                        <a:buNone/>
                      </a:pPr>
                      <a:endParaRPr lang="en-CA" dirty="0">
                        <a:solidFill>
                          <a:schemeClr val="tx2">
                            <a:lumMod val="10000"/>
                          </a:schemeClr>
                        </a:solidFill>
                      </a:endParaRPr>
                    </a:p>
                  </a:txBody>
                  <a:tcPr/>
                </a:tc>
                <a:extLst>
                  <a:ext uri="{0D108BD9-81ED-4DB2-BD59-A6C34878D82A}">
                    <a16:rowId xmlns:a16="http://schemas.microsoft.com/office/drawing/2014/main" val="3122652894"/>
                  </a:ext>
                </a:extLst>
              </a:tr>
            </a:tbl>
          </a:graphicData>
        </a:graphic>
      </p:graphicFrame>
      <p:sp>
        <p:nvSpPr>
          <p:cNvPr id="20" name="Oval 19">
            <a:extLst>
              <a:ext uri="{FF2B5EF4-FFF2-40B4-BE49-F238E27FC236}">
                <a16:creationId xmlns:a16="http://schemas.microsoft.com/office/drawing/2014/main" id="{171A742A-4FA3-42E8-AD20-B77902648224}"/>
              </a:ext>
            </a:extLst>
          </p:cNvPr>
          <p:cNvSpPr/>
          <p:nvPr/>
        </p:nvSpPr>
        <p:spPr>
          <a:xfrm>
            <a:off x="2590800" y="2811780"/>
            <a:ext cx="1767840" cy="113538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Yes – 1 </a:t>
            </a:r>
          </a:p>
          <a:p>
            <a:pPr algn="ctr"/>
            <a:r>
              <a:rPr lang="en-CA" dirty="0"/>
              <a:t>No – 0 </a:t>
            </a:r>
          </a:p>
          <a:p>
            <a:pPr algn="ctr"/>
            <a:r>
              <a:rPr lang="en-CA" dirty="0"/>
              <a:t>Female – 1</a:t>
            </a:r>
          </a:p>
          <a:p>
            <a:pPr algn="ctr"/>
            <a:r>
              <a:rPr lang="en-CA" dirty="0"/>
              <a:t>Male – 0</a:t>
            </a:r>
          </a:p>
          <a:p>
            <a:pPr algn="ctr"/>
            <a:endParaRPr lang="en-CA" dirty="0"/>
          </a:p>
        </p:txBody>
      </p:sp>
    </p:spTree>
    <p:extLst>
      <p:ext uri="{BB962C8B-B14F-4D97-AF65-F5344CB8AC3E}">
        <p14:creationId xmlns:p14="http://schemas.microsoft.com/office/powerpoint/2010/main" val="2547078068"/>
      </p:ext>
    </p:extLst>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678</TotalTime>
  <Words>733</Words>
  <Application>Microsoft Office PowerPoint</Application>
  <PresentationFormat>On-screen Show (16:9)</PresentationFormat>
  <Paragraphs>146</Paragraphs>
  <Slides>23</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Calibri</vt:lpstr>
      <vt:lpstr>Oswald</vt:lpstr>
      <vt:lpstr>Average</vt:lpstr>
      <vt:lpstr>Wingdings</vt:lpstr>
      <vt:lpstr>Arial</vt:lpstr>
      <vt:lpstr>Slate</vt:lpstr>
      <vt:lpstr>    Data Analytics Bootcamp –UOT     Final Project - Group 7</vt:lpstr>
      <vt:lpstr>CONTENTS</vt:lpstr>
      <vt:lpstr>OVERVIEW :   According to the WHO, heart diseases are the leading cause of death globally. Approximately 17.9 million people die each year from heart diseases and estimated around 32% of all deaths worldwide.  There have been identified many important factors which lead to heart disease. Identifying those risk factors and motivating people to adopt and following healthy behaviours is very important. </vt:lpstr>
      <vt:lpstr>OBJECTIVE:   Our team use a heart disease dataset with different factors to predict which factors are at highest risk of leading to heart disease.  Our team’s target audience would be the health care professionals as they will be able to apply the most current and up to date research and evidence to patient care and helping people preventing premature deaths related to heart diseases.  </vt:lpstr>
      <vt:lpstr>   EXPLORATORY DATA    ANALYSIS   </vt:lpstr>
      <vt:lpstr>Data Sources &amp; Resources </vt:lpstr>
      <vt:lpstr>PowerPoint Presentation</vt:lpstr>
      <vt:lpstr>Features </vt:lpstr>
      <vt:lpstr>Features Analysis </vt:lpstr>
      <vt:lpstr>Correlation among the columns </vt:lpstr>
      <vt:lpstr>PowerPoint Presentation</vt:lpstr>
      <vt:lpstr>   DATA STORAGE  Creating tables for binary and nonbinary data using SQL Joining tables using id number as the primary key  Storing data using Pgadmin   </vt:lpstr>
      <vt:lpstr>PowerPoint Presentation</vt:lpstr>
      <vt:lpstr>   MACHINE LEARNING     MODELS   </vt:lpstr>
      <vt:lpstr>PowerPoint Presentation</vt:lpstr>
      <vt:lpstr>Logistic Regression and Random Forest Classifier</vt:lpstr>
      <vt:lpstr>   DASHBOARD  </vt:lpstr>
      <vt:lpstr>Dashboard Elements   </vt:lpstr>
      <vt:lpstr>PowerPoint Presentation</vt:lpstr>
      <vt:lpstr>   CONCLUSION  </vt:lpstr>
      <vt:lpstr>Analytical Questions </vt:lpstr>
      <vt:lpstr>  </vt:lpstr>
      <vt:lpstr>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 Group 7</dc:title>
  <cp:lastModifiedBy>Rangika Salgadoe</cp:lastModifiedBy>
  <cp:revision>103</cp:revision>
  <dcterms:modified xsi:type="dcterms:W3CDTF">2022-04-07T04:20:30Z</dcterms:modified>
</cp:coreProperties>
</file>